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4" r:id="rId4"/>
    <p:sldId id="265" r:id="rId5"/>
    <p:sldId id="266" r:id="rId6"/>
    <p:sldId id="283" r:id="rId7"/>
    <p:sldId id="270" r:id="rId8"/>
    <p:sldId id="280" r:id="rId9"/>
    <p:sldId id="282" r:id="rId10"/>
    <p:sldId id="284" r:id="rId11"/>
    <p:sldId id="281" r:id="rId12"/>
    <p:sldId id="271" r:id="rId13"/>
    <p:sldId id="267" r:id="rId14"/>
    <p:sldId id="285" r:id="rId15"/>
    <p:sldId id="268" r:id="rId16"/>
    <p:sldId id="269" r:id="rId17"/>
    <p:sldId id="272" r:id="rId18"/>
    <p:sldId id="273" r:id="rId19"/>
    <p:sldId id="275" r:id="rId20"/>
    <p:sldId id="274" r:id="rId21"/>
  </p:sldIdLst>
  <p:sldSz cx="18288000" cy="10287000"/>
  <p:notesSz cx="6858000" cy="9144000"/>
  <p:embeddedFontLst>
    <p:embeddedFont>
      <p:font typeface="Pretendard ExtraBold" panose="02000903000000020004" pitchFamily="50" charset="-127"/>
      <p:bold r:id="rId23"/>
    </p:embeddedFont>
    <p:embeddedFont>
      <p:font typeface="Pretendard Medium" panose="0200060300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Pretendard SemiBold" panose="02000703000000020004" pitchFamily="50" charset="-127"/>
      <p:bold r:id="rId30"/>
    </p:embeddedFont>
    <p:embeddedFont>
      <p:font typeface="Pretendard ExtraLight" panose="02000303000000020004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NanumSquare Regular" panose="020B0600000101010101" charset="-127"/>
      <p:regular r:id="rId34"/>
    </p:embeddedFont>
    <p:embeddedFont>
      <p:font typeface="Pretendard Light" panose="02000403000000020004" pitchFamily="50" charset="-12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8C56"/>
    <a:srgbClr val="FCF3AE"/>
    <a:srgbClr val="FAEB7E"/>
    <a:srgbClr val="A8A18A"/>
    <a:srgbClr val="CFC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9" autoAdjust="0"/>
    <p:restoredTop sz="87982" autoAdjust="0"/>
  </p:normalViewPr>
  <p:slideViewPr>
    <p:cSldViewPr>
      <p:cViewPr>
        <p:scale>
          <a:sx n="42" d="100"/>
          <a:sy n="42" d="100"/>
        </p:scale>
        <p:origin x="1197" y="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05154-BF6B-4A81-B401-F5A3A3056F1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3156-790A-4C0B-BFAB-B389FD658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2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스크립트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여러분들은 혹시 출근길에 좋은 향기를 맡고 기분이 좋아졌던 경험이 있으신가요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아마 향수나 향기를 좋아하시는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분들이라면 한 번쯤 해당 경험이 </a:t>
            </a:r>
            <a:r>
              <a:rPr lang="ko-KR" altLang="en-US" dirty="0" err="1" smtClean="0"/>
              <a:t>있으실텐데요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좋은 향기로 행복한 하루를 선물해주는 스마트 </a:t>
            </a:r>
            <a:r>
              <a:rPr lang="ko-KR" altLang="en-US" dirty="0" err="1" smtClean="0"/>
              <a:t>디퓨저</a:t>
            </a:r>
            <a:r>
              <a:rPr lang="ko-KR" altLang="en-US" dirty="0" smtClean="0"/>
              <a:t> 서비스 </a:t>
            </a:r>
            <a:r>
              <a:rPr lang="ko-KR" altLang="en-US" dirty="0" err="1" smtClean="0"/>
              <a:t>센티파이입니다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567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스크립트</a:t>
            </a:r>
            <a:r>
              <a:rPr lang="en-US" altLang="ko-KR" b="1" baseline="0" dirty="0" smtClean="0"/>
              <a:t>]</a:t>
            </a:r>
          </a:p>
          <a:p>
            <a:r>
              <a:rPr lang="ko-KR" altLang="en-US" b="0" baseline="0" dirty="0" smtClean="0"/>
              <a:t>그렇다면 어떤 원리로 행동 분석이 이루어지는 것일까요</a:t>
            </a:r>
            <a:r>
              <a:rPr lang="en-US" altLang="ko-KR" b="0" baseline="0" dirty="0" smtClean="0"/>
              <a:t>?</a:t>
            </a:r>
          </a:p>
          <a:p>
            <a:r>
              <a:rPr lang="ko-KR" altLang="en-US" dirty="0" smtClean="0"/>
              <a:t>저희는 행동 분석을 위해 비디오 인식에 특화된 </a:t>
            </a:r>
            <a:r>
              <a:rPr lang="en-US" altLang="ko-KR" dirty="0" smtClean="0"/>
              <a:t>Slow Fast </a:t>
            </a:r>
            <a:r>
              <a:rPr lang="ko-KR" altLang="en-US" dirty="0" smtClean="0"/>
              <a:t>모델을 선택하였습니다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해당 모델을 선택한 이유는 일반적인 이미지 분류는 공간적인 특징만 고려하지만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사용자의 행동은 시간에 따라 변화하기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저희가 선택한 </a:t>
            </a:r>
            <a:r>
              <a:rPr lang="en-US" altLang="ko-KR" dirty="0" smtClean="0"/>
              <a:t>Slow</a:t>
            </a:r>
            <a:r>
              <a:rPr lang="en-US" altLang="ko-KR" baseline="0" dirty="0" smtClean="0"/>
              <a:t> Fast </a:t>
            </a:r>
            <a:r>
              <a:rPr lang="ko-KR" altLang="en-US" baseline="0" dirty="0" smtClean="0"/>
              <a:t>모델은 두 가지 방식으로 데이터를 처리하는데 </a:t>
            </a:r>
            <a:endParaRPr lang="en-US" altLang="ko-KR" baseline="0" dirty="0" smtClean="0"/>
          </a:p>
          <a:p>
            <a:r>
              <a:rPr lang="en-US" altLang="ko-KR" baseline="0" dirty="0" smtClean="0"/>
              <a:t>Slow</a:t>
            </a:r>
            <a:r>
              <a:rPr lang="ko-KR" altLang="en-US" baseline="0" dirty="0" smtClean="0"/>
              <a:t>를 뜻하는 낮은 프레임에서는 이미지를 인식하게 되며</a:t>
            </a:r>
            <a:endParaRPr lang="en-US" altLang="ko-KR" baseline="0" dirty="0" smtClean="0"/>
          </a:p>
          <a:p>
            <a:r>
              <a:rPr lang="en-US" altLang="ko-KR" baseline="0" dirty="0" smtClean="0"/>
              <a:t>Fast</a:t>
            </a:r>
            <a:r>
              <a:rPr lang="ko-KR" altLang="en-US" baseline="0" dirty="0" smtClean="0"/>
              <a:t>를 뜻하는 높은 프레임에서는 시간에 따른 변화를 분석합니다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시간 개념까지 반영된 분석 방식을 통해 사용자의 행동을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스쿼트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푸쉬업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윗몸 일으키기와 같은 운동 상태 또는 휴식 상태로 확률 값 예측이 가능해집니다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96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스크립트</a:t>
            </a:r>
            <a:r>
              <a:rPr lang="en-US" altLang="ko-KR" b="1" baseline="0" dirty="0" smtClean="0"/>
              <a:t>]</a:t>
            </a:r>
          </a:p>
          <a:p>
            <a:r>
              <a:rPr lang="ko-KR" altLang="en-US" b="0" baseline="0" dirty="0" smtClean="0"/>
              <a:t>마지막 활용 단계입니다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활용단계에서 사용자는 기기 사용에 익숙해지고 보다 추가적인 기능을 활용할 것입니다</a:t>
            </a:r>
            <a:r>
              <a:rPr lang="en-US" altLang="ko-KR" b="0" baseline="0" dirty="0" smtClean="0"/>
              <a:t>.</a:t>
            </a:r>
          </a:p>
          <a:p>
            <a:endParaRPr lang="en-US" altLang="ko-KR" b="0" baseline="0" dirty="0" smtClean="0"/>
          </a:p>
          <a:p>
            <a:r>
              <a:rPr lang="ko-KR" altLang="en-US" b="0" baseline="0" dirty="0" smtClean="0"/>
              <a:t>따라서 자기가 좋아하는 향기 조합을 찜 하고</a:t>
            </a:r>
            <a:endParaRPr lang="en-US" altLang="ko-KR" b="0" baseline="0" dirty="0" smtClean="0"/>
          </a:p>
          <a:p>
            <a:r>
              <a:rPr lang="ko-KR" altLang="en-US" b="0" baseline="0" dirty="0" smtClean="0"/>
              <a:t>찜 공유하기를 통해 </a:t>
            </a:r>
            <a:r>
              <a:rPr lang="ko-KR" altLang="en-US" b="0" baseline="0" dirty="0" err="1" smtClean="0"/>
              <a:t>생성형</a:t>
            </a:r>
            <a:r>
              <a:rPr lang="ko-KR" altLang="en-US" b="0" baseline="0" dirty="0" smtClean="0"/>
              <a:t> </a:t>
            </a:r>
            <a:r>
              <a:rPr lang="en-US" altLang="ko-KR" b="0" baseline="0" dirty="0" smtClean="0"/>
              <a:t>AI</a:t>
            </a:r>
            <a:r>
              <a:rPr lang="ko-KR" altLang="en-US" b="0" baseline="0" dirty="0" smtClean="0"/>
              <a:t>가 만들어준 이미지가 들어간 향기 조합 카드를 저장하거나</a:t>
            </a:r>
            <a:endParaRPr lang="en-US" altLang="ko-KR" b="0" baseline="0" dirty="0" smtClean="0"/>
          </a:p>
          <a:p>
            <a:r>
              <a:rPr lang="ko-KR" altLang="en-US" b="0" baseline="0" dirty="0" smtClean="0"/>
              <a:t>다른 친구에게 공유하면서 저희의 서비스를 보다 즐겁게 사용할 수 있을 것입니다</a:t>
            </a:r>
            <a:r>
              <a:rPr lang="en-US" altLang="ko-KR" b="0" baseline="0" dirty="0" smtClean="0"/>
              <a:t>.</a:t>
            </a:r>
          </a:p>
          <a:p>
            <a:endParaRPr lang="en-US" altLang="ko-KR" b="0" baseline="0" dirty="0" smtClean="0"/>
          </a:p>
          <a:p>
            <a:r>
              <a:rPr lang="ko-KR" altLang="en-US" b="0" baseline="0" dirty="0" smtClean="0"/>
              <a:t>지금까지 저희의 고객이 된 것처럼 전 여정을 함께 체험해보았는데요</a:t>
            </a:r>
            <a:r>
              <a:rPr lang="en-US" altLang="ko-KR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5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스크립트</a:t>
            </a:r>
            <a:r>
              <a:rPr lang="en-US" altLang="ko-KR" b="1" baseline="0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보다 생생한 체험을 제공하기 위해 시연도 준비하였습니다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오늘 시연할 것은 크게 </a:t>
            </a:r>
            <a:r>
              <a:rPr lang="en-US" altLang="ko-KR" b="0" baseline="0" dirty="0" smtClean="0"/>
              <a:t>3</a:t>
            </a:r>
            <a:r>
              <a:rPr lang="ko-KR" altLang="en-US" b="0" baseline="0" dirty="0" smtClean="0"/>
              <a:t>가지로</a:t>
            </a:r>
            <a:r>
              <a:rPr lang="en-US" altLang="ko-KR" b="0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운동 모드와 찜 공유하기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탈취 모드를 시연해보겠습니다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운동 모드</a:t>
            </a:r>
            <a:r>
              <a:rPr lang="en-US" altLang="ko-KR" b="1" baseline="0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운동 모드 시연을 위해 해당 기기를 자동화 모드로 변경 후</a:t>
            </a:r>
            <a:r>
              <a:rPr lang="en-US" altLang="ko-KR" b="0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동작 모드 중 운동 모드를 </a:t>
            </a:r>
            <a:r>
              <a:rPr lang="en-US" altLang="ko-KR" b="0" baseline="0" dirty="0" smtClean="0"/>
              <a:t>on</a:t>
            </a:r>
            <a:r>
              <a:rPr lang="ko-KR" altLang="en-US" b="0" baseline="0" dirty="0" smtClean="0"/>
              <a:t>으로 변경하고 분사 주기를 설정하겠습니다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이제 사용자가 기기의 근처에서 </a:t>
            </a:r>
            <a:r>
              <a:rPr lang="ko-KR" altLang="en-US" b="0" baseline="0" dirty="0" err="1" smtClean="0"/>
              <a:t>스쿼트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윗몸일으키기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err="1" smtClean="0"/>
              <a:t>푸쉬업</a:t>
            </a:r>
            <a:r>
              <a:rPr lang="ko-KR" altLang="en-US" b="0" baseline="0" dirty="0" smtClean="0"/>
              <a:t> 등의 운동을 진행하면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기기 위의 카메라에서 해당 행동을 인식하게 되고 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err="1" smtClean="0"/>
              <a:t>젯슨</a:t>
            </a:r>
            <a:r>
              <a:rPr lang="ko-KR" altLang="en-US" b="0" baseline="0" dirty="0" smtClean="0"/>
              <a:t> 나노의 </a:t>
            </a:r>
            <a:r>
              <a:rPr lang="en-US" altLang="ko-KR" b="0" baseline="0" dirty="0" smtClean="0"/>
              <a:t>SLOW FAST </a:t>
            </a:r>
            <a:r>
              <a:rPr lang="ko-KR" altLang="en-US" b="0" baseline="0" dirty="0" smtClean="0"/>
              <a:t>모델을 통해 운동 혹은 휴식 상태인지 분석합니다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분석이 완료되면 </a:t>
            </a:r>
            <a:r>
              <a:rPr lang="ko-KR" altLang="en-US" b="0" baseline="0" dirty="0" err="1" smtClean="0"/>
              <a:t>라즈베리</a:t>
            </a:r>
            <a:r>
              <a:rPr lang="ko-KR" altLang="en-US" b="0" baseline="0" dirty="0" smtClean="0"/>
              <a:t> 파이로 데이터를 보내고</a:t>
            </a:r>
            <a:r>
              <a:rPr lang="en-US" altLang="ko-KR" b="0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해당 데이터를 바탕으로 분사 요청을 모터에 전달합니다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운동의 경우 </a:t>
            </a:r>
            <a:r>
              <a:rPr lang="en-US" altLang="ko-KR" b="0" baseline="0" dirty="0" smtClean="0"/>
              <a:t>1</a:t>
            </a:r>
            <a:r>
              <a:rPr lang="ko-KR" altLang="en-US" b="0" baseline="0" dirty="0" smtClean="0"/>
              <a:t>번 캡슐이 분사되게 됩니다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찜 공유하기</a:t>
            </a:r>
            <a:r>
              <a:rPr lang="en-US" altLang="ko-KR" b="1" baseline="0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다음으로는 찜 </a:t>
            </a:r>
            <a:r>
              <a:rPr lang="ko-KR" altLang="en-US" b="0" baseline="0" dirty="0" err="1" smtClean="0"/>
              <a:t>공유하기입니다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사용자는 마음에 드는 향기 조합을 </a:t>
            </a:r>
            <a:r>
              <a:rPr lang="ko-KR" altLang="en-US" b="0" baseline="0" dirty="0" err="1" smtClean="0"/>
              <a:t>찜할</a:t>
            </a:r>
            <a:r>
              <a:rPr lang="ko-KR" altLang="en-US" b="0" baseline="0" dirty="0" smtClean="0"/>
              <a:t> 수 있고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해당 찜을 </a:t>
            </a:r>
            <a:r>
              <a:rPr lang="en-US" altLang="ko-KR" b="0" baseline="0" dirty="0" smtClean="0"/>
              <a:t>scent </a:t>
            </a:r>
            <a:r>
              <a:rPr lang="ko-KR" altLang="en-US" b="0" baseline="0" dirty="0" smtClean="0"/>
              <a:t>탭에서 공유할 수 있습니다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사용자가 공유 버튼을 클릭하면 향기 조합 정보를 바탕으로 </a:t>
            </a:r>
            <a:r>
              <a:rPr lang="ko-KR" altLang="en-US" b="0" baseline="0" dirty="0" err="1" smtClean="0"/>
              <a:t>생성형</a:t>
            </a:r>
            <a:r>
              <a:rPr lang="ko-KR" altLang="en-US" b="0" baseline="0" dirty="0" smtClean="0"/>
              <a:t> </a:t>
            </a:r>
            <a:r>
              <a:rPr lang="en-US" altLang="ko-KR" b="0" baseline="0" dirty="0" err="1" smtClean="0"/>
              <a:t>ai</a:t>
            </a:r>
            <a:r>
              <a:rPr lang="en-US" altLang="ko-KR" b="0" baseline="0" dirty="0" smtClean="0"/>
              <a:t> </a:t>
            </a:r>
            <a:r>
              <a:rPr lang="en-US" altLang="ko-KR" b="0" baseline="0" dirty="0" err="1" smtClean="0"/>
              <a:t>api</a:t>
            </a:r>
            <a:r>
              <a:rPr lang="ko-KR" altLang="en-US" b="0" baseline="0" dirty="0" err="1" smtClean="0"/>
              <a:t>를</a:t>
            </a:r>
            <a:r>
              <a:rPr lang="ko-KR" altLang="en-US" b="0" baseline="0" dirty="0" smtClean="0"/>
              <a:t> 통해 맞춤 이미지를 생성합니다</a:t>
            </a:r>
            <a:r>
              <a:rPr lang="en-US" altLang="ko-KR" b="0" baseline="0" dirty="0" smtClean="0"/>
              <a:t>.</a:t>
            </a:r>
            <a:r>
              <a:rPr lang="ko-KR" altLang="en-US" b="0" baseline="0" dirty="0" smtClean="0"/>
              <a:t> 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이미지 생성이 완료되면 향기 조합 카드 이미지를 직접 저장하거나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링크를 통해 친구에게 공유할 수 있습니다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해당 </a:t>
            </a:r>
            <a:r>
              <a:rPr lang="en-US" altLang="ko-KR" b="0" baseline="0" dirty="0" smtClean="0"/>
              <a:t>QR</a:t>
            </a:r>
            <a:r>
              <a:rPr lang="ko-KR" altLang="en-US" b="0" baseline="0" dirty="0" smtClean="0"/>
              <a:t>을 저의 향기 조합 카드 링크를 </a:t>
            </a:r>
            <a:r>
              <a:rPr lang="en-US" altLang="ko-KR" b="0" baseline="0" dirty="0" smtClean="0"/>
              <a:t>QR</a:t>
            </a:r>
            <a:r>
              <a:rPr lang="ko-KR" altLang="en-US" b="0" baseline="0" dirty="0" smtClean="0"/>
              <a:t>로 만든 것입니다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저희 서비스를 체험해보고 싶으시다면 </a:t>
            </a:r>
            <a:r>
              <a:rPr lang="en-US" altLang="ko-KR" b="0" baseline="0" dirty="0" smtClean="0"/>
              <a:t>QR</a:t>
            </a:r>
            <a:r>
              <a:rPr lang="ko-KR" altLang="en-US" b="0" baseline="0" dirty="0" smtClean="0"/>
              <a:t>로 들어오셔서 </a:t>
            </a:r>
            <a:r>
              <a:rPr lang="ko-KR" altLang="en-US" b="0" baseline="0" dirty="0" err="1" smtClean="0"/>
              <a:t>즐겨보시면</a:t>
            </a:r>
            <a:r>
              <a:rPr lang="ko-KR" altLang="en-US" b="0" baseline="0" dirty="0" smtClean="0"/>
              <a:t> 좋을 것 같습니다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탈취 모드</a:t>
            </a:r>
            <a:r>
              <a:rPr lang="en-US" altLang="ko-KR" b="1" baseline="0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탈취 모드 시연을 위해 자동화 모드로 변경 후</a:t>
            </a:r>
            <a:r>
              <a:rPr lang="en-US" altLang="ko-KR" b="0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탈취 모드를 </a:t>
            </a:r>
            <a:r>
              <a:rPr lang="en-US" altLang="ko-KR" b="0" baseline="0" dirty="0" smtClean="0"/>
              <a:t>on</a:t>
            </a:r>
            <a:r>
              <a:rPr lang="ko-KR" altLang="en-US" b="0" baseline="0" dirty="0" smtClean="0"/>
              <a:t>으로 변경 후 원하는 향기 조합과 분사 주기를 설정합니다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그 후 악취 감지에서 암모니아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니코틴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메탄올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알코올 기반의 악취 가스가 감지되면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설정한 향기 조합으로 분사가 되는 모습을 볼 수 있습니다</a:t>
            </a:r>
            <a:r>
              <a:rPr lang="en-US" altLang="ko-KR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4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스크립트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그렇다면 이런 스마트 </a:t>
            </a:r>
            <a:r>
              <a:rPr lang="ko-KR" altLang="en-US" dirty="0" err="1" smtClean="0"/>
              <a:t>디퓨저</a:t>
            </a:r>
            <a:r>
              <a:rPr lang="ko-KR" altLang="en-US" dirty="0" smtClean="0"/>
              <a:t> 서비스를 제공하기 위한 저희의 프로젝트 구조는 어떻게 되어 있을까요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저희 프로젝트는 </a:t>
            </a:r>
            <a:r>
              <a:rPr lang="ko-KR" altLang="en-US" b="1" baseline="0" dirty="0" smtClean="0"/>
              <a:t>프론트</a:t>
            </a:r>
            <a:r>
              <a:rPr lang="en-US" altLang="ko-KR" b="1" baseline="0" dirty="0" smtClean="0"/>
              <a:t>, </a:t>
            </a:r>
            <a:r>
              <a:rPr lang="ko-KR" altLang="en-US" b="1" baseline="0" dirty="0" err="1" smtClean="0"/>
              <a:t>백엔드</a:t>
            </a:r>
            <a:r>
              <a:rPr lang="en-US" altLang="ko-KR" b="1" baseline="0" dirty="0" smtClean="0"/>
              <a:t>, </a:t>
            </a:r>
            <a:r>
              <a:rPr lang="ko-KR" altLang="en-US" b="1" baseline="0" dirty="0" err="1" smtClean="0"/>
              <a:t>임베디드</a:t>
            </a:r>
            <a:r>
              <a:rPr lang="ko-KR" altLang="en-US" b="1" baseline="0" dirty="0" smtClean="0"/>
              <a:t> </a:t>
            </a:r>
            <a:r>
              <a:rPr lang="ko-KR" altLang="en-US" baseline="0" dirty="0" smtClean="0"/>
              <a:t>부분으로 </a:t>
            </a:r>
            <a:r>
              <a:rPr lang="ko-KR" altLang="en-US" dirty="0" smtClean="0"/>
              <a:t>크게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개의 개발 부문</a:t>
            </a:r>
            <a:r>
              <a:rPr lang="ko-KR" altLang="en-US" b="0" dirty="0" smtClean="0"/>
              <a:t>이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먼저 프론트와 </a:t>
            </a:r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부문의 구조부터 설명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저희는 프론트는 </a:t>
            </a:r>
            <a:r>
              <a:rPr lang="ko-KR" altLang="en-US" baseline="0" dirty="0" err="1" smtClean="0"/>
              <a:t>리엑트를</a:t>
            </a:r>
            <a:r>
              <a:rPr lang="ko-KR" altLang="en-US" baseline="0" dirty="0" smtClean="0"/>
              <a:t> 통해 개발을 진행했고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백엔드는</a:t>
            </a:r>
            <a:r>
              <a:rPr lang="ko-KR" altLang="en-US" baseline="0" dirty="0" smtClean="0"/>
              <a:t> 스프링부트를 사용하였습니다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프론트와 </a:t>
            </a:r>
            <a:r>
              <a:rPr lang="ko-KR" altLang="en-US" baseline="0" dirty="0" err="1" smtClean="0"/>
              <a:t>백엔드는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젠킨스를</a:t>
            </a:r>
            <a:r>
              <a:rPr lang="ko-KR" altLang="en-US" baseline="0" dirty="0" smtClean="0"/>
              <a:t> 통해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서버에 </a:t>
            </a:r>
            <a:r>
              <a:rPr lang="en-US" altLang="ko-KR" baseline="0" dirty="0" smtClean="0"/>
              <a:t>CI/CD </a:t>
            </a:r>
            <a:r>
              <a:rPr lang="ko-KR" altLang="en-US" baseline="0" dirty="0" smtClean="0"/>
              <a:t>라인을 구축해서 배포를 진행하였습니다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레디스와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을 사용하기 때문에 </a:t>
            </a:r>
            <a:r>
              <a:rPr lang="en-US" altLang="ko-KR" baseline="0" dirty="0" smtClean="0"/>
              <a:t>EC2 </a:t>
            </a:r>
            <a:r>
              <a:rPr lang="ko-KR" altLang="en-US" baseline="0" dirty="0" smtClean="0"/>
              <a:t>서버에 해당 프로그램을 </a:t>
            </a:r>
            <a:r>
              <a:rPr lang="ko-KR" altLang="en-US" baseline="0" dirty="0" err="1" smtClean="0"/>
              <a:t>설치해두었고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이미지 저장은 </a:t>
            </a:r>
            <a:r>
              <a:rPr lang="en-US" altLang="ko-KR" baseline="0" dirty="0" smtClean="0"/>
              <a:t>S3 </a:t>
            </a:r>
            <a:r>
              <a:rPr lang="ko-KR" altLang="en-US" baseline="0" dirty="0" err="1" smtClean="0"/>
              <a:t>버킷을</a:t>
            </a:r>
            <a:r>
              <a:rPr lang="ko-KR" altLang="en-US" baseline="0" dirty="0" smtClean="0"/>
              <a:t> 활용하기 위해 연결하였습니다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baseline="-25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18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스크립트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다음으로는 </a:t>
            </a:r>
            <a:r>
              <a:rPr lang="ko-KR" altLang="en-US" b="1" dirty="0" err="1" smtClean="0"/>
              <a:t>백엔드와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임베디드</a:t>
            </a:r>
            <a:r>
              <a:rPr lang="ko-KR" altLang="en-US" b="1" dirty="0" smtClean="0"/>
              <a:t> 구조</a:t>
            </a:r>
            <a:r>
              <a:rPr lang="ko-KR" altLang="en-US" dirty="0" smtClean="0"/>
              <a:t>에 대해 설명해드리겠습니다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b="1" dirty="0" smtClean="0"/>
              <a:t>하드웨어 구조</a:t>
            </a:r>
            <a:r>
              <a:rPr lang="ko-KR" altLang="en-US" dirty="0" smtClean="0"/>
              <a:t>를 말씀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화면에 보이는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모델링 사진은 저희의 디바이스 설계도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앞서 말씀 드린 것처럼 사용자가 향기를 바꿀 수 있도록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개의 슬롯이 있는 것을 확인할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편의상 슬롯에 들어가는 것을 앞으로는 캡슐이라 언급하겠습니다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사용자가 설정한 향기 조합에 맞게 캡슐을 분사해야 하기 때문에 각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캡슐 위에는 모터를 설치하였고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모터가 가동되면 분사가 되는 시스템입니다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8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스크립트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다음으로는 </a:t>
            </a:r>
            <a:r>
              <a:rPr lang="ko-KR" altLang="en-US" b="1" dirty="0" smtClean="0"/>
              <a:t>소프트웨어 구조</a:t>
            </a:r>
            <a:r>
              <a:rPr lang="ko-KR" altLang="en-US" dirty="0" smtClean="0"/>
              <a:t>를 말씀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앞선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통신과 달리 해당 통신은 </a:t>
            </a:r>
            <a:r>
              <a:rPr lang="en-US" altLang="ko-KR" dirty="0" smtClean="0"/>
              <a:t>TCP,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즉 </a:t>
            </a:r>
            <a:r>
              <a:rPr lang="ko-KR" altLang="en-US" baseline="0" dirty="0" err="1" smtClean="0"/>
              <a:t>웹소켓을</a:t>
            </a:r>
            <a:r>
              <a:rPr lang="ko-KR" altLang="en-US" baseline="0" dirty="0" smtClean="0"/>
              <a:t> 통해 이루어집니다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쉽게 말씀 드리면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젯슨</a:t>
            </a:r>
            <a:r>
              <a:rPr lang="ko-KR" altLang="en-US" baseline="0" dirty="0" smtClean="0"/>
              <a:t> 보드와 스프링 서버의 중개자 역할을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보다 자세히 설명 드리기 위해 </a:t>
            </a:r>
            <a:r>
              <a:rPr lang="ko-KR" altLang="en-US" baseline="0" dirty="0" err="1" smtClean="0"/>
              <a:t>라즈베리</a:t>
            </a:r>
            <a:r>
              <a:rPr lang="ko-KR" altLang="en-US" baseline="0" dirty="0" smtClean="0"/>
              <a:t> 파이와 </a:t>
            </a:r>
            <a:r>
              <a:rPr lang="ko-KR" altLang="en-US" baseline="0" dirty="0" err="1" smtClean="0"/>
              <a:t>젯슨</a:t>
            </a:r>
            <a:r>
              <a:rPr lang="ko-KR" altLang="en-US" baseline="0" dirty="0" smtClean="0"/>
              <a:t> 보드의 구조를 보면서 설명 드리겠습니다</a:t>
            </a:r>
            <a:r>
              <a:rPr lang="en-US" altLang="ko-KR" baseline="0" dirty="0" smtClean="0"/>
              <a:t>.</a:t>
            </a:r>
          </a:p>
          <a:p>
            <a:endParaRPr lang="ko-KR" altLang="en-US" baseline="-25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35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[</a:t>
            </a:r>
            <a:r>
              <a:rPr lang="ko-KR" altLang="en-US" b="1" dirty="0" smtClean="0"/>
              <a:t>스크립트</a:t>
            </a:r>
            <a:r>
              <a:rPr lang="en-US" altLang="ko-KR" b="1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제가 앞선 설명에서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젯슨</a:t>
            </a:r>
            <a:r>
              <a:rPr lang="ko-KR" altLang="en-US" baseline="0" dirty="0" smtClean="0"/>
              <a:t> 보드와 스프링 서버의 중개자 역할을 한다고 말씀 드렸었는데요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젯슨</a:t>
            </a:r>
            <a:r>
              <a:rPr lang="ko-KR" altLang="en-US" baseline="0" dirty="0" smtClean="0"/>
              <a:t> 나노에서 센서나 모듈을 통해 데이터를 인식하고 분석하여 </a:t>
            </a:r>
            <a:r>
              <a:rPr lang="en-US" altLang="ko-KR" baseline="0" dirty="0" err="1" smtClean="0"/>
              <a:t>mqtt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방식으로 </a:t>
            </a:r>
            <a:r>
              <a:rPr lang="ko-KR" altLang="en-US" baseline="0" dirty="0" err="1" smtClean="0"/>
              <a:t>라즈베리에</a:t>
            </a:r>
            <a:r>
              <a:rPr lang="ko-KR" altLang="en-US" baseline="0" dirty="0" smtClean="0"/>
              <a:t> 전달하면</a:t>
            </a:r>
            <a:r>
              <a:rPr lang="en-US" altLang="ko-KR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라즈베리</a:t>
            </a:r>
            <a:r>
              <a:rPr lang="ko-KR" altLang="en-US" baseline="0" dirty="0" smtClean="0"/>
              <a:t> 파이는 클라이언트가 되어 스프링 서버와 소통하는 구조입니다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분사가 필요한 상황에서는 </a:t>
            </a:r>
            <a:r>
              <a:rPr lang="ko-KR" altLang="en-US" baseline="0" dirty="0" err="1" smtClean="0"/>
              <a:t>라즈베리</a:t>
            </a:r>
            <a:r>
              <a:rPr lang="ko-KR" altLang="en-US" baseline="0" dirty="0" smtClean="0"/>
              <a:t> 파이가 </a:t>
            </a:r>
            <a:r>
              <a:rPr lang="ko-KR" altLang="en-US" baseline="0" dirty="0" err="1" smtClean="0"/>
              <a:t>젯슨</a:t>
            </a:r>
            <a:r>
              <a:rPr lang="ko-KR" altLang="en-US" baseline="0" dirty="0" smtClean="0"/>
              <a:t> 나노에 모터를 제어하는 역할을 수행하기도 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저희는 사용자 데이터 수집을 위해 카메라 센서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온습도</a:t>
            </a:r>
            <a:r>
              <a:rPr lang="ko-KR" altLang="en-US" baseline="0" dirty="0" smtClean="0"/>
              <a:t> 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캡슐 </a:t>
            </a:r>
            <a:r>
              <a:rPr lang="ko-KR" altLang="en-US" baseline="0" dirty="0" err="1" smtClean="0"/>
              <a:t>잔여량</a:t>
            </a:r>
            <a:r>
              <a:rPr lang="ko-KR" altLang="en-US" baseline="0" dirty="0" smtClean="0"/>
              <a:t> 측정을 위한 무게 센서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악취 센서를 사용하였습니다</a:t>
            </a:r>
            <a:r>
              <a:rPr lang="en-US" altLang="ko-KR" baseline="0" dirty="0" smtClean="0"/>
              <a:t>.</a:t>
            </a:r>
            <a:endParaRPr lang="ko-KR" altLang="en-US" baseline="-25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546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스크립트</a:t>
            </a:r>
            <a:r>
              <a:rPr lang="en-US" altLang="ko-KR" b="1" baseline="0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발표 마무리로 저희 팀이 생각한 프로젝트의 향후 발전 방향에 대해 말씀드리겠습니다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크게 </a:t>
            </a:r>
            <a:r>
              <a:rPr lang="ko-KR" altLang="en-US" b="0" baseline="0" dirty="0" err="1" smtClean="0"/>
              <a:t>웹기능</a:t>
            </a:r>
            <a:r>
              <a:rPr lang="ko-KR" altLang="en-US" b="0" baseline="0" dirty="0" smtClean="0"/>
              <a:t> 추가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다른 </a:t>
            </a:r>
            <a:r>
              <a:rPr lang="en-US" altLang="ko-KR" b="0" baseline="0" dirty="0" err="1" smtClean="0"/>
              <a:t>IoT</a:t>
            </a:r>
            <a:r>
              <a:rPr lang="ko-KR" altLang="en-US" b="0" baseline="0" dirty="0" smtClean="0"/>
              <a:t>와 연동 확장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하드웨어 업그레이드 </a:t>
            </a:r>
            <a:r>
              <a:rPr lang="en-US" altLang="ko-KR" b="0" baseline="0" dirty="0" smtClean="0"/>
              <a:t>3</a:t>
            </a:r>
            <a:r>
              <a:rPr lang="ko-KR" altLang="en-US" b="0" baseline="0" dirty="0" smtClean="0"/>
              <a:t>개의 발전 방향이 있습니다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첫 번째로 저희는 </a:t>
            </a:r>
            <a:r>
              <a:rPr lang="ko-KR" altLang="en-US" b="0" baseline="0" dirty="0" err="1" smtClean="0"/>
              <a:t>웹기능으로</a:t>
            </a:r>
            <a:r>
              <a:rPr lang="ko-KR" altLang="en-US" b="0" baseline="0" dirty="0" smtClean="0"/>
              <a:t> 커뮤니티 기능과 향기 리포트 기능을 추가하고 싶습니다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향을 잘 모르는 사람도 향기 설정에 도움을 줄 수 있도록 정보를 공유할 수 있는 커뮤니티 기능과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사용자가 많이 분사한 향을 </a:t>
            </a:r>
            <a:r>
              <a:rPr lang="en-US" altLang="ko-KR" b="0" baseline="0" dirty="0" smtClean="0"/>
              <a:t>AI</a:t>
            </a:r>
            <a:r>
              <a:rPr lang="ko-KR" altLang="en-US" b="0" baseline="0" dirty="0" smtClean="0"/>
              <a:t>를 통해 분석하여 향기 리포트를 제공하는 기능입니다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또한 현재 기기 연결 시 시리얼 번호와 </a:t>
            </a:r>
            <a:r>
              <a:rPr lang="en-US" altLang="ko-KR" b="0" baseline="0" dirty="0" err="1" smtClean="0"/>
              <a:t>ip</a:t>
            </a:r>
            <a:r>
              <a:rPr lang="ko-KR" altLang="en-US" b="0" baseline="0" dirty="0" smtClean="0"/>
              <a:t>를 입력하는 방식이나</a:t>
            </a:r>
            <a:r>
              <a:rPr lang="en-US" altLang="ko-KR" b="0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해당 방식 외에도 블루투스</a:t>
            </a:r>
            <a:r>
              <a:rPr lang="en-US" altLang="ko-KR" b="0" baseline="0" dirty="0" smtClean="0"/>
              <a:t>, QR </a:t>
            </a:r>
            <a:r>
              <a:rPr lang="ko-KR" altLang="en-US" b="0" baseline="0" dirty="0" smtClean="0"/>
              <a:t>스캔 등록 방법을 추가하여 사용자 경험을 개선하고 싶습니다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두 번째로 저희는 다른 </a:t>
            </a:r>
            <a:r>
              <a:rPr lang="en-US" altLang="ko-KR" b="0" baseline="0" dirty="0" err="1" smtClean="0"/>
              <a:t>IoT</a:t>
            </a:r>
            <a:r>
              <a:rPr lang="ko-KR" altLang="en-US" b="0" baseline="0" dirty="0" smtClean="0"/>
              <a:t>와 연동을 </a:t>
            </a:r>
            <a:r>
              <a:rPr lang="ko-KR" altLang="en-US" b="0" baseline="0" dirty="0" err="1" smtClean="0"/>
              <a:t>확장해나가고</a:t>
            </a:r>
            <a:r>
              <a:rPr lang="ko-KR" altLang="en-US" b="0" baseline="0" dirty="0" smtClean="0"/>
              <a:t> 싶습니다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만약 탈취 모드 시 환기 알림 및 스마트 환풍구도 함께 작동한다면 더 나은 사용자 경험을 제시할 수 있지 않을까요</a:t>
            </a:r>
            <a:r>
              <a:rPr lang="en-US" altLang="ko-KR" b="0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이처럼 시너지가 날 수 있는 다른 </a:t>
            </a:r>
            <a:r>
              <a:rPr lang="en-US" altLang="ko-KR" b="0" baseline="0" dirty="0" err="1" smtClean="0"/>
              <a:t>IoT</a:t>
            </a:r>
            <a:r>
              <a:rPr lang="ko-KR" altLang="en-US" b="0" baseline="0" dirty="0" smtClean="0"/>
              <a:t>와의 연동을 확장하여 개선된 사용자 경험을 제공하도록 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서비스를 보완하고 싶습니다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마지막으로 하드웨어를 보다 개선시키고 싶습니다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baseline="0" dirty="0" smtClean="0"/>
              <a:t>3D </a:t>
            </a:r>
            <a:r>
              <a:rPr lang="ko-KR" altLang="en-US" b="0" baseline="0" dirty="0" smtClean="0"/>
              <a:t>프린팅 횟수 제한으로 </a:t>
            </a:r>
            <a:r>
              <a:rPr lang="ko-KR" altLang="en-US" b="0" baseline="0" dirty="0" err="1" smtClean="0"/>
              <a:t>프로토</a:t>
            </a:r>
            <a:r>
              <a:rPr lang="ko-KR" altLang="en-US" b="0" baseline="0" dirty="0" smtClean="0"/>
              <a:t> 타입을 발전시키기 어려운 면이 있었으나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캡슐 장착 슬롯을 좀 더 부드럽게 보완하는 등 하드웨어를 개선하고 싶습니다</a:t>
            </a:r>
            <a:r>
              <a:rPr lang="en-US" altLang="ko-KR" b="0" baseline="0" dirty="0" smtClean="0"/>
              <a:t>.</a:t>
            </a:r>
            <a:endParaRPr lang="en-US" altLang="ko-KR" b="0" baseline="-25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78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스크립트</a:t>
            </a:r>
            <a:r>
              <a:rPr lang="en-US" altLang="ko-KR" b="1" baseline="0" dirty="0" smtClean="0"/>
              <a:t>]</a:t>
            </a:r>
            <a:endParaRPr lang="en-US" altLang="ko-KR" b="0" baseline="-250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마지막으로 좋은 향기로 행복한 하루를 사용자들에게 선물하기 위해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함께 노력한 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저희 팀의 소감을 말씀드리며 마무리 하겠습니다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저희 팀원들은 </a:t>
            </a:r>
            <a:r>
              <a:rPr lang="en-US" altLang="ko-KR" b="0" baseline="0" dirty="0" smtClean="0"/>
              <a:t>4</a:t>
            </a:r>
            <a:r>
              <a:rPr lang="ko-KR" altLang="en-US" b="0" baseline="0" dirty="0" smtClean="0"/>
              <a:t>명의 </a:t>
            </a:r>
            <a:r>
              <a:rPr lang="ko-KR" altLang="en-US" b="0" baseline="0" dirty="0" err="1" smtClean="0"/>
              <a:t>비전공자와</a:t>
            </a:r>
            <a:r>
              <a:rPr lang="ko-KR" altLang="en-US" b="0" baseline="0" dirty="0" smtClean="0"/>
              <a:t> 한 명의 전공자로</a:t>
            </a:r>
            <a:r>
              <a:rPr lang="en-US" altLang="ko-KR" b="0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baseline="0" dirty="0" err="1" smtClean="0"/>
              <a:t>IoT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서비스가 처음이거나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하드웨어 제작이 처음이었습니다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그렇다 보니 실제로 삼성 직원의 유저 테스트에 참여하기 위해 기기 조립을 완료한 이후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갑작스럽게 분사가 잘 되지 않아서 해당 원인을 찾기 위해 </a:t>
            </a:r>
            <a:r>
              <a:rPr lang="en-US" altLang="ko-KR" b="0" baseline="0" dirty="0" smtClean="0"/>
              <a:t>10</a:t>
            </a:r>
            <a:r>
              <a:rPr lang="ko-KR" altLang="en-US" b="0" baseline="0" dirty="0" smtClean="0"/>
              <a:t>개가 넘는 스프레이 공병을 구입해보고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모터도 변경해보면서 팀원들과 밤새 노력하기도 하였는데요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수많은 테스트 끝에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모터 구동 모듈의 전압 강하 특성으로 인해 </a:t>
            </a:r>
            <a:r>
              <a:rPr lang="en-US" altLang="ko-KR" b="0" baseline="0" dirty="0" smtClean="0"/>
              <a:t/>
            </a:r>
            <a:br>
              <a:rPr lang="en-US" altLang="ko-KR" b="0" baseline="0" dirty="0" smtClean="0"/>
            </a:br>
            <a:r>
              <a:rPr lang="ko-KR" altLang="en-US" b="0" baseline="0" dirty="0" smtClean="0"/>
              <a:t>모터의 힘이 </a:t>
            </a:r>
            <a:r>
              <a:rPr lang="en-US" altLang="ko-KR" b="0" baseline="0" dirty="0" smtClean="0"/>
              <a:t>100% </a:t>
            </a:r>
            <a:r>
              <a:rPr lang="ko-KR" altLang="en-US" b="0" baseline="0" dirty="0" smtClean="0"/>
              <a:t>발휘되지 못한다는 것을 깨달았고</a:t>
            </a:r>
            <a:r>
              <a:rPr lang="en-US" altLang="ko-KR" b="0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급히 용산에서 새 전원 어댑터를 구입해 문제를 해결했던 적도 있습니다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이처럼 모두들 처음 도전한 것임에도 함께 노력하여 많이 성장할 수 있었고</a:t>
            </a:r>
            <a:endParaRPr lang="en-US" altLang="ko-KR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err="1" smtClean="0"/>
              <a:t>센티파이</a:t>
            </a:r>
            <a:r>
              <a:rPr lang="ko-KR" altLang="en-US" b="0" baseline="0" dirty="0" smtClean="0"/>
              <a:t> 서비스를 완성하여 여러분께 보여드릴 수 있었</a:t>
            </a:r>
            <a:r>
              <a:rPr lang="en-US" altLang="ko-KR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359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스크립트</a:t>
            </a:r>
            <a:r>
              <a:rPr lang="en-US" altLang="ko-KR" b="1" baseline="0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지금까지 향기로 행복을 선물하는 스마트 </a:t>
            </a:r>
            <a:r>
              <a:rPr lang="ko-KR" altLang="en-US" b="0" baseline="0" dirty="0" err="1" smtClean="0"/>
              <a:t>디퓨저</a:t>
            </a:r>
            <a:r>
              <a:rPr lang="ko-KR" altLang="en-US" b="0" baseline="0" dirty="0" smtClean="0"/>
              <a:t> 서비스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err="1" smtClean="0"/>
              <a:t>센티파이였습니다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감사합니다</a:t>
            </a:r>
            <a:r>
              <a:rPr lang="en-US" altLang="ko-KR" b="0" baseline="0" dirty="0" smtClean="0"/>
              <a:t>.</a:t>
            </a:r>
            <a:endParaRPr lang="en-US" altLang="ko-KR" b="0" baseline="-25000" dirty="0" smtClean="0"/>
          </a:p>
          <a:p>
            <a:endParaRPr lang="ko-KR" altLang="en-US" baseline="-25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7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b="1" dirty="0" smtClean="0"/>
              <a:t>[</a:t>
            </a:r>
            <a:r>
              <a:rPr lang="ko-KR" altLang="en-US" sz="1000" b="1" dirty="0" smtClean="0"/>
              <a:t>스크립트</a:t>
            </a:r>
            <a:r>
              <a:rPr lang="en-US" altLang="ko-KR" sz="1000" b="1" dirty="0" smtClean="0"/>
              <a:t>]</a:t>
            </a:r>
          </a:p>
          <a:p>
            <a:r>
              <a:rPr lang="ko-KR" altLang="en-US" sz="1000" dirty="0" smtClean="0"/>
              <a:t>저희 서비스 소개를 위한 발표는 </a:t>
            </a:r>
            <a:endParaRPr lang="en-US" altLang="ko-KR" sz="1000" dirty="0" smtClean="0"/>
          </a:p>
          <a:p>
            <a:r>
              <a:rPr lang="ko-KR" altLang="en-US" sz="1000" dirty="0" smtClean="0"/>
              <a:t>기획 배경</a:t>
            </a:r>
            <a:r>
              <a:rPr lang="en-US" altLang="ko-KR" sz="1000" dirty="0" smtClean="0"/>
              <a:t>, </a:t>
            </a:r>
            <a:r>
              <a:rPr lang="ko-KR" altLang="en-US" sz="1000" baseline="0" dirty="0" smtClean="0"/>
              <a:t>주요 기능 소개</a:t>
            </a:r>
            <a:r>
              <a:rPr lang="en-US" altLang="ko-KR" sz="1000" baseline="0" dirty="0" smtClean="0"/>
              <a:t>, </a:t>
            </a:r>
            <a:r>
              <a:rPr lang="ko-KR" altLang="en-US" sz="1000" baseline="0" dirty="0" smtClean="0"/>
              <a:t>기술 소개</a:t>
            </a:r>
            <a:r>
              <a:rPr lang="en-US" altLang="ko-KR" sz="1000" baseline="0" dirty="0" smtClean="0"/>
              <a:t>, </a:t>
            </a:r>
            <a:r>
              <a:rPr lang="ko-KR" altLang="en-US" sz="1000" baseline="0" dirty="0" smtClean="0"/>
              <a:t>향후 발전 방향 순으로 진행하겠습니다</a:t>
            </a:r>
            <a:r>
              <a:rPr lang="en-US" altLang="ko-KR" sz="1000" baseline="0" dirty="0" smtClean="0"/>
              <a:t>.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621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스크립트</a:t>
            </a:r>
            <a:r>
              <a:rPr lang="en-US" altLang="ko-KR" b="1" baseline="0" dirty="0" smtClean="0"/>
              <a:t>]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baseline="0" dirty="0" smtClean="0"/>
              <a:t>Q&amp;A </a:t>
            </a:r>
            <a:r>
              <a:rPr lang="ko-KR" altLang="en-US" b="0" baseline="0" dirty="0" smtClean="0"/>
              <a:t>진행하겠습니다</a:t>
            </a:r>
            <a:r>
              <a:rPr lang="en-US" altLang="ko-KR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baseline="-25000" dirty="0" smtClean="0"/>
          </a:p>
          <a:p>
            <a:endParaRPr lang="ko-KR" altLang="en-US" baseline="-25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774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스크립트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프로젝트를 기획하면서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저희 팀은 우리의 고객이 어떤 상황을 겪고 있을지를 먼저 고민하였는데요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설명 전 해당 고민이 담긴 저희의 홍보 영상을 먼저 시청하겠습니다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="1" dirty="0" smtClean="0"/>
              <a:t>&lt;</a:t>
            </a:r>
            <a:r>
              <a:rPr lang="ko-KR" altLang="en-US" b="1" dirty="0" smtClean="0"/>
              <a:t>영상 시청 후</a:t>
            </a:r>
            <a:r>
              <a:rPr lang="en-US" altLang="ko-KR" b="1" dirty="0" smtClean="0"/>
              <a:t>&gt;</a:t>
            </a:r>
          </a:p>
          <a:p>
            <a:endParaRPr lang="en-US" altLang="ko-KR" b="1" dirty="0" smtClean="0"/>
          </a:p>
          <a:p>
            <a:r>
              <a:rPr lang="ko-KR" altLang="en-US" dirty="0" smtClean="0"/>
              <a:t>네 저희는 이런 고객들의 </a:t>
            </a:r>
            <a:r>
              <a:rPr lang="ko-KR" altLang="en-US" dirty="0" err="1" smtClean="0"/>
              <a:t>니즈를</a:t>
            </a:r>
            <a:r>
              <a:rPr lang="ko-KR" altLang="en-US" dirty="0" smtClean="0"/>
              <a:t> 고민해</a:t>
            </a:r>
            <a:r>
              <a:rPr lang="ko-KR" altLang="en-US" baseline="0" dirty="0" smtClean="0"/>
              <a:t> 스마트 </a:t>
            </a:r>
            <a:r>
              <a:rPr lang="ko-KR" altLang="en-US" baseline="0" dirty="0" err="1" smtClean="0"/>
              <a:t>디퓨저</a:t>
            </a:r>
            <a:r>
              <a:rPr lang="ko-KR" altLang="en-US" baseline="0" dirty="0" smtClean="0"/>
              <a:t> 서비스를 고안하였습니다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이런 아이디어에서 한 걸음 더 나아가 현실적인 고민도 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1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스크립트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바로 고객의 수요 분석입니다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그리고 이를 알아보기 위해 </a:t>
            </a:r>
            <a:r>
              <a:rPr lang="ko-KR" altLang="en-US" dirty="0" smtClean="0"/>
              <a:t>시장과 경쟁사 분석을 진행하였습니다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하나은행 하나금융경영연구소에 따르면 글로벌 향기 기술의 시장가치는 계속 증가하는 추세였습니다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향기 시장의 규모가 지속적으로 성장하고 있기에 저희는 서비스의 수요가 충분하겠다 확신할 수 있었습니다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468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스크립트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다음으로 경쟁사 분석도 진행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조사 결과 경쟁사 </a:t>
            </a:r>
            <a:r>
              <a:rPr lang="en-US" altLang="ko-KR" dirty="0" smtClean="0"/>
              <a:t>3</a:t>
            </a:r>
            <a:r>
              <a:rPr lang="ko-KR" altLang="en-US" dirty="0" smtClean="0"/>
              <a:t>곳에서는 공통적으로 시간 기반의</a:t>
            </a:r>
            <a:r>
              <a:rPr lang="ko-KR" altLang="en-US" baseline="0" dirty="0" smtClean="0"/>
              <a:t> 예약 서비스는 제공하고 있으나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어느 곳에서도 사용자 데이터 기반 자동화 서비스는 부재함을 확인할 수 있었습니다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따라서 저희는 저희 서비스의 차별성에 좀 더 확신을 갖고 개발을 시작하게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4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baseline="0" dirty="0" smtClean="0"/>
              <a:t>[</a:t>
            </a:r>
            <a:r>
              <a:rPr lang="ko-KR" altLang="en-US" sz="1200" b="1" baseline="0" dirty="0" smtClean="0"/>
              <a:t>스크립트</a:t>
            </a:r>
            <a:r>
              <a:rPr lang="en-US" altLang="ko-KR" sz="1200" b="1" baseline="0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0" baseline="0" dirty="0" smtClean="0"/>
              <a:t>이제 실제 저희 서비스의 주요 기능을 한 번 보여드리겠습니다</a:t>
            </a:r>
            <a:r>
              <a:rPr lang="en-US" altLang="ko-KR" sz="700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0" baseline="0" dirty="0" smtClean="0"/>
              <a:t>여러분들이 실제 이용자가 된 것처럼 생생하게 체험 시켜 드리기 위해 </a:t>
            </a:r>
            <a:r>
              <a:rPr lang="en-US" altLang="ko-KR" sz="700" b="0" baseline="0" dirty="0" smtClean="0"/>
              <a:t/>
            </a:r>
            <a:br>
              <a:rPr lang="en-US" altLang="ko-KR" sz="700" b="0" baseline="0" dirty="0" smtClean="0"/>
            </a:br>
            <a:r>
              <a:rPr lang="ko-KR" altLang="en-US" sz="700" b="0" baseline="0" dirty="0" smtClean="0"/>
              <a:t>저희는 고객 여정에 맞춰 총 </a:t>
            </a:r>
            <a:r>
              <a:rPr lang="en-US" altLang="ko-KR" sz="700" b="0" baseline="0" dirty="0" smtClean="0"/>
              <a:t>3</a:t>
            </a:r>
            <a:r>
              <a:rPr lang="ko-KR" altLang="en-US" sz="700" b="0" baseline="0" dirty="0" smtClean="0"/>
              <a:t>단계로 나누어 기능을 소개 드리겠습니다</a:t>
            </a:r>
            <a:r>
              <a:rPr lang="en-US" altLang="ko-KR" sz="700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68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baseline="0" dirty="0" smtClean="0"/>
              <a:t>[</a:t>
            </a:r>
            <a:r>
              <a:rPr lang="ko-KR" altLang="en-US" sz="1200" b="1" baseline="0" dirty="0" smtClean="0"/>
              <a:t>스크립트</a:t>
            </a:r>
            <a:r>
              <a:rPr lang="en-US" altLang="ko-KR" sz="1200" b="1" baseline="0" dirty="0" smtClean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0" baseline="0" dirty="0" smtClean="0"/>
              <a:t>첫 번째는 초기 등록 단계입니다</a:t>
            </a:r>
            <a:r>
              <a:rPr lang="en-US" altLang="ko-KR" sz="700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0" baseline="0" dirty="0" smtClean="0"/>
              <a:t>디바이스를 구매한 사용자는 기기 등록 및 관리를 진행하게 될 것입니다</a:t>
            </a:r>
            <a:r>
              <a:rPr lang="en-US" altLang="ko-KR" sz="700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0" baseline="0" dirty="0" smtClean="0"/>
              <a:t>시리얼과 </a:t>
            </a:r>
            <a:r>
              <a:rPr lang="en-US" altLang="ko-KR" sz="700" b="0" baseline="0" dirty="0" err="1" smtClean="0"/>
              <a:t>ip</a:t>
            </a:r>
            <a:r>
              <a:rPr lang="ko-KR" altLang="en-US" sz="700" b="0" baseline="0" dirty="0" smtClean="0"/>
              <a:t>를 입력하면 </a:t>
            </a:r>
            <a:r>
              <a:rPr lang="ko-KR" altLang="en-US" sz="700" b="0" baseline="0" dirty="0" err="1" smtClean="0"/>
              <a:t>웹소켓</a:t>
            </a:r>
            <a:r>
              <a:rPr lang="ko-KR" altLang="en-US" sz="700" b="0" baseline="0" dirty="0" smtClean="0"/>
              <a:t> </a:t>
            </a:r>
            <a:r>
              <a:rPr lang="ko-KR" altLang="en-US" sz="700" b="0" baseline="0" dirty="0" err="1" smtClean="0"/>
              <a:t>핸드쉐이킹을</a:t>
            </a:r>
            <a:r>
              <a:rPr lang="ko-KR" altLang="en-US" sz="700" b="0" baseline="0" dirty="0" smtClean="0"/>
              <a:t> 통해 디바이스가 등록되고 </a:t>
            </a:r>
            <a:r>
              <a:rPr lang="en-US" altLang="ko-KR" sz="700" b="0" baseline="0" dirty="0" smtClean="0"/>
              <a:t/>
            </a:r>
            <a:br>
              <a:rPr lang="en-US" altLang="ko-KR" sz="700" b="0" baseline="0" dirty="0" smtClean="0"/>
            </a:br>
            <a:r>
              <a:rPr lang="ko-KR" altLang="en-US" sz="700" b="0" baseline="0" dirty="0" smtClean="0"/>
              <a:t>이후 기기의 이름과 기기에 장착한 캡슐 정보를 입력할 수 있습니다</a:t>
            </a:r>
            <a:r>
              <a:rPr lang="en-US" altLang="ko-KR" sz="700" b="0" baseline="0" dirty="0" smtClean="0"/>
              <a:t>. </a:t>
            </a:r>
            <a:br>
              <a:rPr lang="en-US" altLang="ko-KR" sz="700" b="0" baseline="0" dirty="0" smtClean="0"/>
            </a:br>
            <a:r>
              <a:rPr lang="ko-KR" altLang="en-US" sz="700" b="0" baseline="0" dirty="0" smtClean="0"/>
              <a:t>등록한 캡슐 정보를 바탕으로 기기의 </a:t>
            </a:r>
            <a:r>
              <a:rPr lang="ko-KR" altLang="en-US" sz="700" b="0" baseline="0" dirty="0" err="1" smtClean="0"/>
              <a:t>기본향을</a:t>
            </a:r>
            <a:r>
              <a:rPr lang="ko-KR" altLang="en-US" sz="700" b="0" baseline="0" dirty="0" smtClean="0"/>
              <a:t> 설정하면 기기 등록은 완료됩니다</a:t>
            </a:r>
            <a:r>
              <a:rPr lang="en-US" altLang="ko-KR" sz="700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700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0" baseline="0" dirty="0" smtClean="0"/>
              <a:t>초기 등록 단계의 마지막에서는 그룹 기능을 이용하게 될 것입니다</a:t>
            </a:r>
            <a:r>
              <a:rPr lang="en-US" altLang="ko-KR" sz="700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0" baseline="0" dirty="0" smtClean="0"/>
              <a:t>홈 </a:t>
            </a:r>
            <a:r>
              <a:rPr lang="en-US" altLang="ko-KR" sz="700" b="0" baseline="0" dirty="0" err="1" smtClean="0"/>
              <a:t>IoT</a:t>
            </a:r>
            <a:r>
              <a:rPr lang="en-US" altLang="ko-KR" sz="700" b="0" baseline="0" dirty="0" smtClean="0"/>
              <a:t> </a:t>
            </a:r>
            <a:r>
              <a:rPr lang="ko-KR" altLang="en-US" sz="700" b="0" baseline="0" dirty="0" smtClean="0"/>
              <a:t>서비스의 특성상 사용자는 가족 단위로 기기를 관리하고 싶어할 것입니다</a:t>
            </a:r>
            <a:r>
              <a:rPr lang="en-US" altLang="ko-KR" sz="700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0" baseline="0" dirty="0" smtClean="0"/>
              <a:t>따라서 기기를 등록한 </a:t>
            </a:r>
            <a:r>
              <a:rPr lang="ko-KR" altLang="en-US" sz="700" b="0" baseline="0" dirty="0" err="1" smtClean="0"/>
              <a:t>어드민은</a:t>
            </a:r>
            <a:r>
              <a:rPr lang="ko-KR" altLang="en-US" sz="700" b="0" baseline="0" dirty="0" smtClean="0"/>
              <a:t> 초대 코드를 만들 수 있고</a:t>
            </a:r>
            <a:r>
              <a:rPr lang="en-US" altLang="ko-KR" sz="700" b="0" baseline="0" dirty="0" smtClean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b="0" baseline="0" dirty="0" smtClean="0"/>
              <a:t>해당 코드를 가족에게 전달하면</a:t>
            </a:r>
            <a:r>
              <a:rPr lang="en-US" altLang="ko-KR" sz="700" b="0" baseline="0" dirty="0" smtClean="0"/>
              <a:t> </a:t>
            </a:r>
            <a:r>
              <a:rPr lang="ko-KR" altLang="en-US" sz="700" b="0" baseline="0" dirty="0" smtClean="0"/>
              <a:t>가족 멤버는 </a:t>
            </a:r>
            <a:r>
              <a:rPr lang="ko-KR" altLang="en-US" sz="700" b="0" baseline="0" dirty="0" err="1" smtClean="0"/>
              <a:t>초대코드를</a:t>
            </a:r>
            <a:r>
              <a:rPr lang="ko-KR" altLang="en-US" sz="700" b="0" baseline="0" dirty="0" smtClean="0"/>
              <a:t> 입력해 그룹에 가입할 수 있습니다</a:t>
            </a:r>
            <a:r>
              <a:rPr lang="en-US" altLang="ko-KR" sz="700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8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스크립트</a:t>
            </a:r>
            <a:r>
              <a:rPr lang="en-US" altLang="ko-KR" b="1" baseline="0" dirty="0" smtClean="0"/>
              <a:t>]</a:t>
            </a:r>
          </a:p>
          <a:p>
            <a:r>
              <a:rPr lang="ko-KR" altLang="en-US" b="0" baseline="0" dirty="0" smtClean="0"/>
              <a:t>두 번째는 이용 단계입니다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앞서 기기를 성공적으로 등록한 사용자는 기기를 일상에서 사용하게 될 것입니다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이때 사용자는 예약 모드와 자동화 모드 중 선택하여 기기를 이용할 수 있습니다</a:t>
            </a:r>
            <a:r>
              <a:rPr lang="en-US" altLang="ko-KR" b="0" baseline="0" dirty="0" smtClean="0"/>
              <a:t>.</a:t>
            </a:r>
          </a:p>
          <a:p>
            <a:endParaRPr lang="en-US" altLang="ko-KR" b="0" baseline="0" dirty="0" smtClean="0"/>
          </a:p>
          <a:p>
            <a:r>
              <a:rPr lang="ko-KR" altLang="en-US" b="0" baseline="0" dirty="0" smtClean="0"/>
              <a:t>예약 모드는 시간과 요일을 바탕으로 분사 예약을 설정하는 모드로</a:t>
            </a:r>
            <a:r>
              <a:rPr lang="en-US" altLang="ko-KR" b="0" baseline="0" dirty="0" smtClean="0"/>
              <a:t>, </a:t>
            </a:r>
          </a:p>
          <a:p>
            <a:r>
              <a:rPr lang="ko-KR" altLang="en-US" b="0" baseline="0" dirty="0" smtClean="0"/>
              <a:t>예약의 이름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분사를 원하는 요일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분사 주기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원하는 향기 조합을 설정할 수 있습니다</a:t>
            </a:r>
            <a:r>
              <a:rPr lang="en-US" altLang="ko-KR" b="0" baseline="0" dirty="0" smtClean="0"/>
              <a:t>.</a:t>
            </a:r>
          </a:p>
          <a:p>
            <a:endParaRPr lang="en-US" altLang="ko-KR" b="0" baseline="0" dirty="0" smtClean="0"/>
          </a:p>
          <a:p>
            <a:r>
              <a:rPr lang="ko-KR" altLang="en-US" b="0" baseline="0" dirty="0" smtClean="0"/>
              <a:t>예시로 앞서 보여드린 것처럼 사용자가 </a:t>
            </a:r>
            <a:r>
              <a:rPr lang="en-US" altLang="ko-KR" b="0" baseline="0" dirty="0" smtClean="0"/>
              <a:t>7</a:t>
            </a:r>
            <a:r>
              <a:rPr lang="ko-KR" altLang="en-US" b="0" baseline="0" dirty="0" smtClean="0"/>
              <a:t>시부터 분사 예약을 설정하면</a:t>
            </a:r>
            <a:endParaRPr lang="en-US" altLang="ko-KR" b="0" baseline="0" dirty="0" smtClean="0"/>
          </a:p>
          <a:p>
            <a:r>
              <a:rPr lang="ko-KR" altLang="en-US" b="0" baseline="0" dirty="0" err="1" smtClean="0"/>
              <a:t>라즈베리</a:t>
            </a:r>
            <a:r>
              <a:rPr lang="ko-KR" altLang="en-US" b="0" baseline="0" dirty="0" smtClean="0"/>
              <a:t> 파이에서는 스케줄에 대한 정보를 바탕으로 분사가 진행될 것입니다</a:t>
            </a:r>
            <a:r>
              <a:rPr lang="en-US" altLang="ko-KR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40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baseline="0" dirty="0" smtClean="0"/>
              <a:t>[</a:t>
            </a:r>
            <a:r>
              <a:rPr lang="ko-KR" altLang="en-US" b="1" baseline="0" dirty="0" smtClean="0"/>
              <a:t>스크립트</a:t>
            </a:r>
            <a:r>
              <a:rPr lang="en-US" altLang="ko-KR" b="1" baseline="0" dirty="0" smtClean="0"/>
              <a:t>]</a:t>
            </a:r>
          </a:p>
          <a:p>
            <a:r>
              <a:rPr lang="ko-KR" altLang="en-US" b="0" baseline="0" dirty="0" smtClean="0"/>
              <a:t>다음으로 자동화 모드는 사용자 데이터를 기반으로 분사를 설정하는 모드로</a:t>
            </a:r>
            <a:r>
              <a:rPr lang="en-US" altLang="ko-KR" b="0" baseline="0" dirty="0" smtClean="0"/>
              <a:t>,</a:t>
            </a:r>
          </a:p>
          <a:p>
            <a:r>
              <a:rPr lang="ko-KR" altLang="en-US" b="0" baseline="0" dirty="0" smtClean="0"/>
              <a:t>크게 </a:t>
            </a:r>
            <a:r>
              <a:rPr lang="ko-KR" altLang="en-US" b="0" baseline="0" dirty="0" err="1" smtClean="0"/>
              <a:t>탈취모드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err="1" smtClean="0"/>
              <a:t>동작모드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err="1" smtClean="0"/>
              <a:t>탐지모드로</a:t>
            </a:r>
            <a:r>
              <a:rPr lang="ko-KR" altLang="en-US" b="0" baseline="0" dirty="0" smtClean="0"/>
              <a:t> 나누어 설정이 가능합니다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사용자는 세부 모드의 </a:t>
            </a:r>
            <a:r>
              <a:rPr lang="en-US" altLang="ko-KR" b="0" baseline="0" dirty="0" smtClean="0"/>
              <a:t>on/off </a:t>
            </a:r>
            <a:r>
              <a:rPr lang="ko-KR" altLang="en-US" b="0" baseline="0" dirty="0" smtClean="0"/>
              <a:t>여부와 분사 주기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향기 조합을 설정할 수 있습니다</a:t>
            </a:r>
            <a:r>
              <a:rPr lang="en-US" altLang="ko-KR" b="0" baseline="0" dirty="0" smtClean="0"/>
              <a:t>.</a:t>
            </a:r>
          </a:p>
          <a:p>
            <a:endParaRPr lang="en-US" altLang="ko-KR" b="0" baseline="0" dirty="0" smtClean="0"/>
          </a:p>
          <a:p>
            <a:r>
              <a:rPr lang="ko-KR" altLang="en-US" b="0" baseline="0" dirty="0" smtClean="0"/>
              <a:t>예시로 앞서 보여드린 것처럼 자동화 모드로 전환하고 운동 모드를 켜면</a:t>
            </a:r>
            <a:endParaRPr lang="en-US" altLang="ko-KR" b="0" baseline="0" dirty="0" smtClean="0"/>
          </a:p>
          <a:p>
            <a:r>
              <a:rPr lang="ko-KR" altLang="en-US" b="0" baseline="0" dirty="0" smtClean="0"/>
              <a:t>카메라를 통해 인식된 정보를 바탕으로 </a:t>
            </a:r>
            <a:r>
              <a:rPr lang="ko-KR" altLang="en-US" b="0" baseline="0" dirty="0" err="1" smtClean="0"/>
              <a:t>젯슨</a:t>
            </a:r>
            <a:r>
              <a:rPr lang="ko-KR" altLang="en-US" b="0" baseline="0" dirty="0" smtClean="0"/>
              <a:t> 나노에서 행동을 분석하고</a:t>
            </a:r>
            <a:endParaRPr lang="en-US" altLang="ko-KR" b="0" baseline="0" dirty="0" smtClean="0"/>
          </a:p>
          <a:p>
            <a:r>
              <a:rPr lang="ko-KR" altLang="en-US" b="0" baseline="0" dirty="0" err="1" smtClean="0"/>
              <a:t>라즈베리</a:t>
            </a:r>
            <a:r>
              <a:rPr lang="ko-KR" altLang="en-US" b="0" baseline="0" dirty="0" smtClean="0"/>
              <a:t> 파이로 데이터를 전달하여 분사를 진행하게 됩니다</a:t>
            </a:r>
            <a:r>
              <a:rPr lang="en-US" altLang="ko-KR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3156-790A-4C0B-BFAB-B389FD6589F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09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video" Target="../media/media6.gif"/><Relationship Id="rId16" Type="http://schemas.openxmlformats.org/officeDocument/2006/relationships/image" Target="../media/image30.png"/><Relationship Id="rId1" Type="http://schemas.microsoft.com/office/2007/relationships/media" Target="../media/media6.gif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12" Type="http://schemas.microsoft.com/office/2007/relationships/hdphoto" Target="../media/hdphoto3.wdp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5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10" Type="http://schemas.microsoft.com/office/2007/relationships/hdphoto" Target="../media/hdphoto7.wdp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9.png"/><Relationship Id="rId21" Type="http://schemas.openxmlformats.org/officeDocument/2006/relationships/image" Target="../media/image69.png"/><Relationship Id="rId7" Type="http://schemas.openxmlformats.org/officeDocument/2006/relationships/image" Target="../media/image36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59.png"/><Relationship Id="rId5" Type="http://schemas.openxmlformats.org/officeDocument/2006/relationships/image" Target="../media/image47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1600000">
            <a:off x="2590800" y="2603381"/>
            <a:ext cx="571500" cy="57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1600000">
            <a:off x="2019300" y="2603381"/>
            <a:ext cx="5715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1600000">
            <a:off x="1447800" y="2603381"/>
            <a:ext cx="5715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8004707"/>
            <a:ext cx="1454150" cy="37729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4504">
            <a:off x="10249555" y="1650940"/>
            <a:ext cx="3632200" cy="739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1"/>
          <p:cNvSpPr txBox="1"/>
          <p:nvPr/>
        </p:nvSpPr>
        <p:spPr>
          <a:xfrm>
            <a:off x="1524000" y="4603750"/>
            <a:ext cx="8305800" cy="844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dirty="0" smtClean="0">
                <a:solidFill>
                  <a:srgbClr val="928D8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라이프 스타일에 딱 맞춘 나만의 향기</a:t>
            </a:r>
            <a:r>
              <a:rPr lang="en-US" altLang="ko-KR" sz="2200" dirty="0" smtClean="0">
                <a:solidFill>
                  <a:srgbClr val="928D8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 smtClean="0">
                <a:solidFill>
                  <a:srgbClr val="928D8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스마트하게 제어하세요</a:t>
            </a:r>
            <a:r>
              <a:rPr lang="en-US" altLang="ko-KR" sz="2200" dirty="0" smtClean="0">
                <a:solidFill>
                  <a:srgbClr val="928D8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sz="2200" b="0" i="0" u="none" strike="noStrike" dirty="0">
              <a:solidFill>
                <a:srgbClr val="928D8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66850" y="8057321"/>
            <a:ext cx="1435100" cy="28657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b="0" i="0" u="none" strike="noStrike" spc="300" dirty="0" smtClean="0">
                <a:solidFill>
                  <a:srgbClr val="F2F2E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 2 0 5</a:t>
            </a:r>
            <a:endParaRPr lang="en-US" b="0" i="0" u="none" strike="noStrike" spc="300" dirty="0">
              <a:solidFill>
                <a:srgbClr val="F2F2E8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3239750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798C5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Scentify</a:t>
            </a:r>
            <a:endParaRPr lang="ko-KR" altLang="en-US" sz="8800" dirty="0">
              <a:solidFill>
                <a:srgbClr val="798C5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7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2676405"/>
            <a:ext cx="425450" cy="42545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1295400" y="8496300"/>
            <a:ext cx="373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b="0" i="0" u="none" strike="noStrike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어선정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b="0" i="0" u="none" strike="noStrike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안태현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b="0" i="0" u="none" strike="noStrike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이가영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b="0" i="0" u="none" strike="noStrike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이가희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b="0" i="0" u="none" strike="noStrike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주현호</a:t>
            </a:r>
            <a:endParaRPr lang="ko-KR" b="0" i="0" u="none" strike="noStrike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8" b="12702"/>
          <a:stretch/>
        </p:blipFill>
        <p:spPr>
          <a:xfrm>
            <a:off x="11277600" y="2933700"/>
            <a:ext cx="7267329" cy="638855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pic>
        <p:nvPicPr>
          <p:cNvPr id="35" name="Picture 3">
            <a:extLst>
              <a:ext uri="{FF2B5EF4-FFF2-40B4-BE49-F238E27FC236}">
                <a16:creationId xmlns:a16="http://schemas.microsoft.com/office/drawing/2014/main" id="{EA4CAB16-2E49-88DC-6350-3CD28E452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554" y="2476500"/>
            <a:ext cx="3703664" cy="1524000"/>
          </a:xfrm>
          <a:prstGeom prst="rect">
            <a:avLst/>
          </a:prstGeom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2BD4793E-EF1F-525A-D7A7-8982A6EFD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555" y="3006998"/>
            <a:ext cx="8208554" cy="5619025"/>
          </a:xfrm>
          <a:prstGeom prst="rect">
            <a:avLst/>
          </a:prstGeom>
        </p:spPr>
      </p:pic>
      <p:sp>
        <p:nvSpPr>
          <p:cNvPr id="42" name="TextBox 7">
            <a:extLst>
              <a:ext uri="{FF2B5EF4-FFF2-40B4-BE49-F238E27FC236}">
                <a16:creationId xmlns:a16="http://schemas.microsoft.com/office/drawing/2014/main" id="{84F27AA0-3183-10A9-7E91-055FE343B248}"/>
              </a:ext>
            </a:extLst>
          </p:cNvPr>
          <p:cNvSpPr txBox="1"/>
          <p:nvPr/>
        </p:nvSpPr>
        <p:spPr>
          <a:xfrm>
            <a:off x="1669642" y="2641600"/>
            <a:ext cx="3068976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b="1" i="0" u="none" strike="noStrike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SlowFast</a:t>
            </a:r>
            <a:r>
              <a:rPr lang="en-US" altLang="ko-KR" sz="2400" b="1" i="0" u="none" strike="noStrik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AI Model</a:t>
            </a:r>
            <a:endParaRPr lang="ko-KR" sz="2400" b="1" i="0" u="none" strike="noStrik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1" name="AI모델 시연 영상 (1)">
            <a:hlinkClick r:id="" action="ppaction://media"/>
            <a:extLst>
              <a:ext uri="{FF2B5EF4-FFF2-40B4-BE49-F238E27FC236}">
                <a16:creationId xmlns:a16="http://schemas.microsoft.com/office/drawing/2014/main" id="{C80A6C3A-D883-FA6C-83B5-7DB5172CA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8051" y="3464493"/>
            <a:ext cx="7179562" cy="470403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16AE3856-7485-6F90-9248-C104CABFB0C1}"/>
              </a:ext>
            </a:extLst>
          </p:cNvPr>
          <p:cNvGrpSpPr/>
          <p:nvPr/>
        </p:nvGrpSpPr>
        <p:grpSpPr>
          <a:xfrm>
            <a:off x="10360199" y="3120118"/>
            <a:ext cx="6480001" cy="2145575"/>
            <a:chOff x="10041181" y="3759925"/>
            <a:chExt cx="6480001" cy="214557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1A25C41-D689-7EE4-54AA-1632615BF39A}"/>
                </a:ext>
              </a:extLst>
            </p:cNvPr>
            <p:cNvGrpSpPr/>
            <p:nvPr/>
          </p:nvGrpSpPr>
          <p:grpSpPr>
            <a:xfrm>
              <a:off x="10041182" y="4465500"/>
              <a:ext cx="6480000" cy="1440000"/>
              <a:chOff x="10134599" y="4796016"/>
              <a:chExt cx="5768607" cy="1080001"/>
            </a:xfrm>
          </p:grpSpPr>
          <p:pic>
            <p:nvPicPr>
              <p:cNvPr id="55" name="그림 54" descr="체력, 운동장비, 균형, 무릎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3471A4F-0B8A-BB73-3123-8A165D1A2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599" y="4796016"/>
                <a:ext cx="1629929" cy="1080000"/>
              </a:xfrm>
              <a:prstGeom prst="rect">
                <a:avLst/>
              </a:prstGeom>
            </p:spPr>
          </p:pic>
          <p:pic>
            <p:nvPicPr>
              <p:cNvPr id="56" name="그림 55" descr="체력, 운동장비, 무릎, 균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BD25CAF-3C85-233B-5299-9B571060B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7187" y="4796016"/>
                <a:ext cx="1624563" cy="1080000"/>
              </a:xfrm>
              <a:prstGeom prst="rect">
                <a:avLst/>
              </a:prstGeom>
            </p:spPr>
          </p:pic>
          <p:pic>
            <p:nvPicPr>
              <p:cNvPr id="57" name="그림 56" descr="체력, 운동장비, 무릎, 균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A0F4D95-E595-1A3D-FD65-B4B4FECDD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409" y="4796017"/>
                <a:ext cx="1622291" cy="1080000"/>
              </a:xfrm>
              <a:prstGeom prst="rect">
                <a:avLst/>
              </a:prstGeom>
            </p:spPr>
          </p:pic>
          <p:pic>
            <p:nvPicPr>
              <p:cNvPr id="58" name="그림 57" descr="체력, 스포츠, 운동장비, 무릎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326A69-918A-7B2E-2A27-8E37B5398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69360" y="4796016"/>
                <a:ext cx="1633846" cy="1080000"/>
              </a:xfrm>
              <a:prstGeom prst="rect">
                <a:avLst/>
              </a:prstGeom>
            </p:spPr>
          </p:pic>
        </p:grp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2ED3E07B-20FF-511E-B173-E72EC53A49C8}"/>
                </a:ext>
              </a:extLst>
            </p:cNvPr>
            <p:cNvSpPr txBox="1"/>
            <p:nvPr/>
          </p:nvSpPr>
          <p:spPr>
            <a:xfrm>
              <a:off x="10041181" y="3759925"/>
              <a:ext cx="3241675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2800" dirty="0">
                  <a:solidFill>
                    <a:srgbClr val="59595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[Slow Rate Frame]</a:t>
              </a:r>
              <a:endParaRPr lang="en-US" sz="2800" b="0" i="0" u="none" strike="noStrike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5E9CACC-6AA6-C56E-1C12-68A4C734375B}"/>
              </a:ext>
            </a:extLst>
          </p:cNvPr>
          <p:cNvGrpSpPr/>
          <p:nvPr/>
        </p:nvGrpSpPr>
        <p:grpSpPr>
          <a:xfrm>
            <a:off x="10360199" y="5957569"/>
            <a:ext cx="6480001" cy="2157731"/>
            <a:chOff x="10041181" y="6210300"/>
            <a:chExt cx="6480001" cy="215773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CF3396D-7617-BFDE-15FE-B8B8B8265D1A}"/>
                </a:ext>
              </a:extLst>
            </p:cNvPr>
            <p:cNvGrpSpPr/>
            <p:nvPr/>
          </p:nvGrpSpPr>
          <p:grpSpPr>
            <a:xfrm>
              <a:off x="10041182" y="6928031"/>
              <a:ext cx="6480000" cy="1440000"/>
              <a:chOff x="10163175" y="7409220"/>
              <a:chExt cx="5768606" cy="1080000"/>
            </a:xfrm>
          </p:grpSpPr>
          <p:pic>
            <p:nvPicPr>
              <p:cNvPr id="64" name="그림 63" descr="체력, 운동장비, 균형, 무릎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16CDDC2-B1A8-5A33-AC88-5F5763645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3175" y="7409220"/>
                <a:ext cx="1629929" cy="1080000"/>
              </a:xfrm>
              <a:prstGeom prst="rect">
                <a:avLst/>
              </a:prstGeom>
            </p:spPr>
          </p:pic>
          <p:pic>
            <p:nvPicPr>
              <p:cNvPr id="68" name="그림 67" descr="체력, 운동장비, 무릎, 균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7B5B8DE-BC6C-8F3B-9566-A5F816818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9087" y="7409220"/>
                <a:ext cx="1624563" cy="1080000"/>
              </a:xfrm>
              <a:prstGeom prst="rect">
                <a:avLst/>
              </a:prstGeom>
            </p:spPr>
          </p:pic>
          <p:pic>
            <p:nvPicPr>
              <p:cNvPr id="69" name="그림 68" descr="체력, 운동장비, 무릎, 스포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0823183-6B38-708E-A804-F539F6B5D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9633" y="7409220"/>
                <a:ext cx="1614683" cy="1080000"/>
              </a:xfrm>
              <a:prstGeom prst="rect">
                <a:avLst/>
              </a:prstGeom>
            </p:spPr>
          </p:pic>
          <p:pic>
            <p:nvPicPr>
              <p:cNvPr id="70" name="그림 69" descr="체력, 운동장비, 무릎, 균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C2021CF-34CF-810F-B830-F76EB13B6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30299" y="7409220"/>
                <a:ext cx="1622291" cy="1080000"/>
              </a:xfrm>
              <a:prstGeom prst="rect">
                <a:avLst/>
              </a:prstGeom>
            </p:spPr>
          </p:pic>
          <p:pic>
            <p:nvPicPr>
              <p:cNvPr id="71" name="그림 70" descr="체력, 운동장비, 무릎, 균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42C0428-14D8-3F1F-F681-9CE6B387A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18573" y="7409220"/>
                <a:ext cx="1628402" cy="1080000"/>
              </a:xfrm>
              <a:prstGeom prst="rect">
                <a:avLst/>
              </a:prstGeom>
            </p:spPr>
          </p:pic>
          <p:pic>
            <p:nvPicPr>
              <p:cNvPr id="72" name="그림 71" descr="체력, 운동장비, 무릎, 균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7381BAB-3237-BEB5-287C-03F83B5AC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12958" y="7409220"/>
                <a:ext cx="1623830" cy="1080000"/>
              </a:xfrm>
              <a:prstGeom prst="rect">
                <a:avLst/>
              </a:prstGeom>
            </p:spPr>
          </p:pic>
          <p:pic>
            <p:nvPicPr>
              <p:cNvPr id="73" name="그림 72" descr="체력, 스포츠, 운동장비, 무릎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8E99A3B-3031-B1C3-696F-C233EFC4B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02771" y="7409220"/>
                <a:ext cx="1633846" cy="1080000"/>
              </a:xfrm>
              <a:prstGeom prst="rect">
                <a:avLst/>
              </a:prstGeom>
            </p:spPr>
          </p:pic>
          <p:pic>
            <p:nvPicPr>
              <p:cNvPr id="74" name="그림 73" descr="체력, 운동장비, 스포츠, 헬스장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EC9A288-18B9-F27C-571C-CB545F6D0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02603" y="7409220"/>
                <a:ext cx="1629178" cy="1080000"/>
              </a:xfrm>
              <a:prstGeom prst="rect">
                <a:avLst/>
              </a:prstGeom>
            </p:spPr>
          </p:pic>
        </p:grp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F71050E7-0337-F678-4D64-18626B14F502}"/>
                </a:ext>
              </a:extLst>
            </p:cNvPr>
            <p:cNvSpPr txBox="1"/>
            <p:nvPr/>
          </p:nvSpPr>
          <p:spPr>
            <a:xfrm>
              <a:off x="10041181" y="6210300"/>
              <a:ext cx="3241675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2800" dirty="0">
                  <a:solidFill>
                    <a:srgbClr val="59595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[Fast Rate Frame]</a:t>
              </a:r>
              <a:endParaRPr lang="en-US" sz="2800" b="0" i="0" u="none" strike="noStrike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34" name="TextBox 26"/>
          <p:cNvSpPr txBox="1"/>
          <p:nvPr/>
        </p:nvSpPr>
        <p:spPr>
          <a:xfrm>
            <a:off x="2667000" y="812800"/>
            <a:ext cx="6695288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어떤 주요 기능이 있는지 소개합니다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927887" y="723900"/>
            <a:ext cx="2577313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 소개</a:t>
            </a:r>
            <a:endParaRPr lang="ko-KR" sz="3200" b="1" i="0" u="none" strike="noStrike" dirty="0">
              <a:solidFill>
                <a:srgbClr val="5B674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8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360396"/>
            <a:ext cx="3124200" cy="139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3741395"/>
            <a:ext cx="7924800" cy="3399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7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sp>
        <p:nvSpPr>
          <p:cNvPr id="20" name="TextBox 12"/>
          <p:cNvSpPr txBox="1"/>
          <p:nvPr/>
        </p:nvSpPr>
        <p:spPr>
          <a:xfrm>
            <a:off x="6299200" y="5448300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798C56"/>
                </a:solidFill>
                <a:ea typeface="Pretendard SemiBold"/>
              </a:rPr>
              <a:t>찜 공유하기 </a:t>
            </a:r>
            <a:endParaRPr lang="ko-KR" sz="2800" b="0" i="0" u="none" strike="noStrike" dirty="0">
              <a:solidFill>
                <a:srgbClr val="798C56"/>
              </a:solidFill>
              <a:ea typeface="Pretendard SemiBold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6350000" y="6045200"/>
            <a:ext cx="7747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좋아하는 향기 조합의 카드 이미지를 친구에게 공유하는 기능 </a:t>
            </a:r>
            <a:endParaRPr lang="en-US" sz="2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15875000" y="-1790700"/>
            <a:ext cx="7810" cy="7433227"/>
          </a:xfrm>
          <a:prstGeom prst="line">
            <a:avLst/>
          </a:prstGeom>
          <a:ln w="190500">
            <a:solidFill>
              <a:srgbClr val="798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435010" y="2873375"/>
            <a:ext cx="2866768" cy="2819400"/>
          </a:xfrm>
          <a:prstGeom prst="ellips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663610" y="3117280"/>
            <a:ext cx="2438400" cy="23468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2"/>
          <p:cNvSpPr txBox="1"/>
          <p:nvPr/>
        </p:nvSpPr>
        <p:spPr>
          <a:xfrm>
            <a:off x="13980985" y="3695700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활용</a:t>
            </a:r>
            <a:r>
              <a:rPr lang="en-US" altLang="ko-KR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/>
            </a:r>
            <a:br>
              <a:rPr lang="en-US" altLang="ko-KR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단계</a:t>
            </a:r>
            <a:endParaRPr lang="ko-KR" sz="32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816010" y="3248025"/>
            <a:ext cx="2133600" cy="2063750"/>
          </a:xfrm>
          <a:prstGeom prst="ellipse">
            <a:avLst/>
          </a:prstGeom>
          <a:noFill/>
          <a:ln>
            <a:solidFill>
              <a:srgbClr val="A8A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12"/>
          <p:cNvSpPr txBox="1"/>
          <p:nvPr/>
        </p:nvSpPr>
        <p:spPr>
          <a:xfrm>
            <a:off x="6299200" y="4152900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798C56"/>
                </a:solidFill>
                <a:ea typeface="Pretendard SemiBold"/>
              </a:rPr>
              <a:t>찜 하기</a:t>
            </a:r>
            <a:endParaRPr lang="ko-KR" sz="2800" b="0" i="0" u="none" strike="noStrike" dirty="0">
              <a:solidFill>
                <a:srgbClr val="798C56"/>
              </a:solidFill>
              <a:ea typeface="Pretendard SemiBold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6350000" y="4692856"/>
            <a:ext cx="7747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내가 좋아하는 향기 조합을 </a:t>
            </a:r>
            <a:r>
              <a:rPr lang="ko-KR" altLang="en-US" sz="2200" b="0" i="0" u="none" strike="noStrike" dirty="0" err="1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찜할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 있는 모드</a:t>
            </a:r>
            <a:endParaRPr lang="en-US" sz="2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8" name="찜공유로딩있음1.7배속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79523" y="2188346"/>
            <a:ext cx="3509377" cy="7146154"/>
          </a:xfrm>
          <a:prstGeom prst="rect">
            <a:avLst/>
          </a:prstGeom>
        </p:spPr>
      </p:pic>
      <p:sp>
        <p:nvSpPr>
          <p:cNvPr id="38" name="이등변 삼각형 37"/>
          <p:cNvSpPr/>
          <p:nvPr/>
        </p:nvSpPr>
        <p:spPr>
          <a:xfrm rot="14891244">
            <a:off x="13860506" y="4337872"/>
            <a:ext cx="666387" cy="838200"/>
          </a:xfrm>
          <a:prstGeom prst="triangl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26"/>
          <p:cNvSpPr txBox="1"/>
          <p:nvPr/>
        </p:nvSpPr>
        <p:spPr>
          <a:xfrm>
            <a:off x="2667000" y="812800"/>
            <a:ext cx="6695288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어떤 주요 기능이 있는지 소개합니다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927887" y="723900"/>
            <a:ext cx="2577313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 소개</a:t>
            </a:r>
            <a:endParaRPr lang="ko-KR" sz="3200" b="1" i="0" u="none" strike="noStrike" dirty="0">
              <a:solidFill>
                <a:srgbClr val="5B674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35" y="1921743"/>
            <a:ext cx="3821240" cy="76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8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4504">
            <a:off x="2556096" y="3138397"/>
            <a:ext cx="2745098" cy="5586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3467100"/>
            <a:ext cx="3124200" cy="1397000"/>
          </a:xfrm>
          <a:prstGeom prst="rect">
            <a:avLst/>
          </a:prstGeom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4000500"/>
            <a:ext cx="10134600" cy="5000579"/>
          </a:xfrm>
          <a:prstGeom prst="rect">
            <a:avLst/>
          </a:prstGeom>
        </p:spPr>
      </p:pic>
      <p:sp>
        <p:nvSpPr>
          <p:cNvPr id="23" name="TextBox 7"/>
          <p:cNvSpPr txBox="1"/>
          <p:nvPr/>
        </p:nvSpPr>
        <p:spPr>
          <a:xfrm>
            <a:off x="7140574" y="3581401"/>
            <a:ext cx="2308226" cy="3428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 시나리오</a:t>
            </a:r>
            <a:endParaRPr lang="ko-KR" sz="2400" b="1" i="0" u="none" strike="noStrik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7315200" y="4508501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798C56"/>
                </a:solidFill>
                <a:ea typeface="Pretendard SemiBold"/>
              </a:rPr>
              <a:t>찜 공유하기</a:t>
            </a:r>
            <a:endParaRPr lang="ko-KR" sz="2800" b="0" i="0" u="none" strike="noStrike" dirty="0">
              <a:solidFill>
                <a:srgbClr val="798C56"/>
              </a:solidFill>
              <a:ea typeface="Pretendard SemiBold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7416800" y="5118101"/>
            <a:ext cx="7747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좋아하는 향기를 어떤 식으로 친구에게 공유할 수 있을까</a:t>
            </a:r>
            <a:r>
              <a:rPr lang="en-US" altLang="ko-KR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2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7315200" y="7340601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798C56"/>
                </a:solidFill>
                <a:ea typeface="Pretendard SemiBold"/>
              </a:rPr>
              <a:t>자동화 모드 中 탈취 모드</a:t>
            </a:r>
            <a:endParaRPr lang="ko-KR" sz="2800" b="0" i="0" u="none" strike="noStrike" dirty="0">
              <a:solidFill>
                <a:srgbClr val="798C56"/>
              </a:solidFill>
              <a:ea typeface="Pretendard Semi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317" y="749300"/>
            <a:ext cx="2705100" cy="2705100"/>
          </a:xfrm>
          <a:prstGeom prst="rect">
            <a:avLst/>
          </a:prstGeom>
        </p:spPr>
      </p:pic>
      <p:sp>
        <p:nvSpPr>
          <p:cNvPr id="22" name="TextBox 16"/>
          <p:cNvSpPr txBox="1"/>
          <p:nvPr/>
        </p:nvSpPr>
        <p:spPr>
          <a:xfrm>
            <a:off x="4711700" y="876300"/>
            <a:ext cx="8864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spc="-300" dirty="0" smtClean="0">
                <a:solidFill>
                  <a:srgbClr val="252525"/>
                </a:solidFill>
                <a:ea typeface="Pretendard Medium"/>
              </a:rPr>
              <a:t>주요 기능 소개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6296025" y="2235200"/>
            <a:ext cx="7467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실시간 시연으로 서비스를 보여 드리겠습니다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5105400" y="2171700"/>
            <a:ext cx="18764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현장 시연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8" b="12702"/>
          <a:stretch/>
        </p:blipFill>
        <p:spPr>
          <a:xfrm>
            <a:off x="361616" y="4786698"/>
            <a:ext cx="4838700" cy="425360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34" name="TextBox 12"/>
          <p:cNvSpPr txBox="1"/>
          <p:nvPr/>
        </p:nvSpPr>
        <p:spPr>
          <a:xfrm>
            <a:off x="7315200" y="5943601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798C56"/>
                </a:solidFill>
                <a:ea typeface="Pretendard SemiBold"/>
              </a:rPr>
              <a:t>자동화 모드 中 운동 모드</a:t>
            </a:r>
            <a:endParaRPr lang="ko-KR" sz="2800" b="0" i="0" u="none" strike="noStrike" dirty="0">
              <a:solidFill>
                <a:srgbClr val="798C56"/>
              </a:solidFill>
              <a:ea typeface="Pretendard SemiBold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7416800" y="6477001"/>
            <a:ext cx="7747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운동을 할 경우 서비스를 어떤 식으로 제공할 수 있을까</a:t>
            </a:r>
            <a:r>
              <a:rPr lang="en-US" altLang="ko-KR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en-US" sz="2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7416800" y="7886701"/>
            <a:ext cx="7747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악취가 탐지되면 서비스를 어떤 식으로 제공할 수 있을까</a:t>
            </a:r>
            <a:r>
              <a:rPr lang="en-US" altLang="ko-KR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en-US" sz="2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75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4711700" y="876300"/>
            <a:ext cx="8864600" cy="1030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spc="-300" dirty="0" smtClean="0">
                <a:solidFill>
                  <a:srgbClr val="252525"/>
                </a:solidFill>
                <a:ea typeface="Pretendard Medium"/>
              </a:rPr>
              <a:t>기술 소개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1371600" y="3314700"/>
            <a:ext cx="3404843" cy="7398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8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[Frontend </a:t>
            </a:r>
            <a:r>
              <a:rPr lang="en-US" altLang="ko-KR" sz="2800" b="0" i="0" u="none" strike="noStrike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Backend]</a:t>
            </a:r>
            <a:endParaRPr lang="en-US" sz="2800" b="0" i="0" u="none" strike="noStrike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26"/>
          <p:cNvSpPr txBox="1"/>
          <p:nvPr/>
        </p:nvSpPr>
        <p:spPr>
          <a:xfrm>
            <a:off x="5511800" y="2222500"/>
            <a:ext cx="10490200" cy="2294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차별화된 스마트 </a:t>
            </a:r>
            <a:r>
              <a:rPr lang="ko-KR" altLang="en-US" sz="2800" b="0" i="0" u="none" strike="noStrike" spc="-100" dirty="0" err="1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디퓨저</a:t>
            </a: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구현을 위해 어떤 형태로 프로젝트를 진행했을까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3225800" y="2133600"/>
            <a:ext cx="26892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구조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62200" y="2133600"/>
            <a:ext cx="14845966" cy="8343900"/>
            <a:chOff x="783772" y="-384984"/>
            <a:chExt cx="10622823" cy="709385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4" t="6189" r="28839" b="25318"/>
            <a:stretch/>
          </p:blipFill>
          <p:spPr>
            <a:xfrm>
              <a:off x="783772" y="-384984"/>
              <a:ext cx="10622823" cy="7093857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406" y="1606054"/>
              <a:ext cx="705348" cy="705348"/>
            </a:xfrm>
            <a:prstGeom prst="rect">
              <a:avLst/>
            </a:prstGeom>
            <a:scene3d>
              <a:camera prst="isometricBottomDown"/>
              <a:lightRig rig="threePt" dir="t"/>
            </a:scene3d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957" y="1061108"/>
              <a:ext cx="625481" cy="625481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37" name="Picture 12" descr="Free: By Saralex - Aws Ec2 Logo Png - nohat.cc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6259" y="703273"/>
              <a:ext cx="1072994" cy="1121616"/>
            </a:xfrm>
            <a:prstGeom prst="rect">
              <a:avLst/>
            </a:prstGeom>
            <a:scene3d>
              <a:camera prst="isometricTop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 descr="amazon s3&quot; Icon - Download for free – Iconduck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600" y="871752"/>
              <a:ext cx="821202" cy="821202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 descr="Spring Boot] URL 이미지 반환하기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341" y="1752271"/>
              <a:ext cx="934688" cy="934688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6" descr="Redis 아이콘, 로고, 기호 – PNG, SVG 무료 다운로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6992" y="2541815"/>
              <a:ext cx="645886" cy="645886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8" descr="Mysql - 무료 심벌 마크개 아이콘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967" y="3123160"/>
              <a:ext cx="607547" cy="607547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0" descr="Jenkins SVG and transparent PNG icons | TechIcons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9778" r="89778">
                          <a14:backgroundMark x1="36889" y1="7556" x2="36889" y2="7556"/>
                          <a14:backgroundMark x1="36889" y1="7556" x2="36889" y2="7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6869" y="3950608"/>
              <a:ext cx="671739" cy="671739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2" descr="Gitlab&quot; Icon - Download for free – Iconduck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104" y="4769145"/>
              <a:ext cx="544519" cy="500915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596525" y="488478"/>
              <a:ext cx="1592310" cy="523220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FF8B38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EC2</a:t>
              </a:r>
              <a:endParaRPr lang="ko-KR" altLang="en-US" dirty="0">
                <a:solidFill>
                  <a:srgbClr val="FF8B3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0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1371600" y="3314700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en-US" altLang="ko-KR" sz="2800" b="0" i="0" u="none" strike="noStrike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Backend - RB]</a:t>
            </a:r>
            <a:endParaRPr lang="en-US" sz="2800" b="0" i="0" u="none" strike="noStrike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26"/>
          <p:cNvSpPr txBox="1"/>
          <p:nvPr/>
        </p:nvSpPr>
        <p:spPr>
          <a:xfrm>
            <a:off x="5511800" y="2222500"/>
            <a:ext cx="10490200" cy="2294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차별화된 스마트 </a:t>
            </a:r>
            <a:r>
              <a:rPr lang="ko-KR" altLang="en-US" sz="2800" b="0" i="0" u="none" strike="noStrike" spc="-100" dirty="0" err="1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디퓨저</a:t>
            </a: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구현을 위해 어떤 형태로 프로젝트를 진행했을까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3225800" y="2133600"/>
            <a:ext cx="26892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구조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TextBox 16"/>
          <p:cNvSpPr txBox="1"/>
          <p:nvPr/>
        </p:nvSpPr>
        <p:spPr>
          <a:xfrm>
            <a:off x="4711700" y="876300"/>
            <a:ext cx="8864600" cy="1030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spc="-300" dirty="0" smtClean="0">
                <a:solidFill>
                  <a:srgbClr val="252525"/>
                </a:solidFill>
                <a:ea typeface="Pretendard Medium"/>
              </a:rPr>
              <a:t>기술 소개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5926" r="62083" b="18889"/>
          <a:stretch/>
        </p:blipFill>
        <p:spPr>
          <a:xfrm>
            <a:off x="2082800" y="3619500"/>
            <a:ext cx="3879109" cy="5284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3" t="18149" r="14167" b="15926"/>
          <a:stretch/>
        </p:blipFill>
        <p:spPr>
          <a:xfrm>
            <a:off x="6324600" y="3371272"/>
            <a:ext cx="4648200" cy="62680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21" b="97302" l="3232" r="96230">
                        <a14:foregroundMark x1="13645" y1="36825" x2="15081" y2="44603"/>
                        <a14:foregroundMark x1="8438" y1="53968" x2="7181" y2="81746"/>
                        <a14:foregroundMark x1="51346" y1="92857" x2="60682" y2="89841"/>
                        <a14:foregroundMark x1="90844" y1="36508" x2="89767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55" y="3592882"/>
            <a:ext cx="5185245" cy="58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1371600" y="3314700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en-US" altLang="ko-KR" sz="2800" b="0" i="0" u="none" strike="noStrike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Backend - RB]</a:t>
            </a:r>
            <a:endParaRPr lang="en-US" sz="2800" b="0" i="0" u="none" strike="noStrike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47800" y="3140076"/>
            <a:ext cx="15455214" cy="7010399"/>
            <a:chOff x="-141517" y="497977"/>
            <a:chExt cx="12192000" cy="5056775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1517" y="900469"/>
              <a:ext cx="12192000" cy="4654283"/>
            </a:xfrm>
            <a:prstGeom prst="rect">
              <a:avLst/>
            </a:prstGeom>
          </p:spPr>
        </p:pic>
        <p:pic>
          <p:nvPicPr>
            <p:cNvPr id="40" name="Picture 22" descr="Spring Boot] URL 이미지 반환하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12" y="2616490"/>
              <a:ext cx="796637" cy="796637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 descr="Redis 아이콘, 로고, 기호 – PNG, SVG 무료 다운로드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2347" y="1871735"/>
              <a:ext cx="550867" cy="550867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8" descr="Mysql - 무료 심벌 마크개 아이콘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115" y="3543300"/>
              <a:ext cx="539973" cy="539973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322" y="2547711"/>
              <a:ext cx="549406" cy="411524"/>
            </a:xfrm>
            <a:prstGeom prst="rect">
              <a:avLst/>
            </a:prstGeom>
            <a:scene3d>
              <a:camera prst="isometricBottomDown"/>
              <a:lightRig rig="threePt" dir="t"/>
            </a:scene3d>
          </p:spPr>
        </p:pic>
        <p:pic>
          <p:nvPicPr>
            <p:cNvPr id="44" name="Picture 12" descr="Free: By Saralex - Aws Ec2 Logo Png - nohat.cc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53" y="1143986"/>
              <a:ext cx="529530" cy="5535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1043674" y="1220554"/>
              <a:ext cx="1592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8B38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EC2</a:t>
              </a:r>
              <a:endParaRPr lang="ko-KR" altLang="en-US" sz="1600" dirty="0">
                <a:solidFill>
                  <a:srgbClr val="FF8B3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38" b="12702"/>
            <a:stretch/>
          </p:blipFill>
          <p:spPr>
            <a:xfrm>
              <a:off x="5883039" y="497977"/>
              <a:ext cx="1124876" cy="988856"/>
            </a:xfrm>
            <a:prstGeom prst="rect">
              <a:avLst/>
            </a:prstGeom>
            <a:effectLst>
              <a:reflection blurRad="6350" stA="0" endPos="55000" dir="5400000" sy="-100000" algn="bl" rotWithShape="0"/>
            </a:effectLst>
          </p:spPr>
        </p:pic>
        <p:sp>
          <p:nvSpPr>
            <p:cNvPr id="47" name="TextBox 46"/>
            <p:cNvSpPr txBox="1"/>
            <p:nvPr/>
          </p:nvSpPr>
          <p:spPr>
            <a:xfrm>
              <a:off x="6782055" y="992405"/>
              <a:ext cx="1592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DEVICE</a:t>
              </a:r>
              <a:endPara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5660" y="2068473"/>
              <a:ext cx="632056" cy="632056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sp>
          <p:nvSpPr>
            <p:cNvPr id="49" name="TextBox 48"/>
            <p:cNvSpPr txBox="1"/>
            <p:nvPr/>
          </p:nvSpPr>
          <p:spPr>
            <a:xfrm>
              <a:off x="7134889" y="2228821"/>
              <a:ext cx="1592310" cy="523220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E91E6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RB</a:t>
              </a:r>
              <a:endParaRPr lang="ko-KR" altLang="en-US" sz="2800" dirty="0">
                <a:solidFill>
                  <a:srgbClr val="E91E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pic>
          <p:nvPicPr>
            <p:cNvPr id="50" name="Picture 14" descr="MQTT Specification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2" r="25970" b="39114"/>
            <a:stretch/>
          </p:blipFill>
          <p:spPr bwMode="auto">
            <a:xfrm>
              <a:off x="8634315" y="2422602"/>
              <a:ext cx="558330" cy="618883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6" descr="Nvidia Icons, Logos, Symbols – Free Download PNG, SV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6498" y="2678757"/>
              <a:ext cx="499714" cy="499714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10031523" y="3079318"/>
              <a:ext cx="1592310" cy="523220"/>
            </a:xfrm>
            <a:prstGeom prst="rect">
              <a:avLst/>
            </a:prstGeom>
            <a:noFill/>
            <a:scene3d>
              <a:camera prst="isometricBottomDown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7DC20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JESON</a:t>
              </a:r>
              <a:endParaRPr lang="ko-KR" altLang="en-US" sz="2800" dirty="0">
                <a:solidFill>
                  <a:srgbClr val="7DC20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V="1">
              <a:off x="1770563" y="2928614"/>
              <a:ext cx="2287191" cy="3012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 flipH="1">
              <a:off x="4831159" y="2616490"/>
              <a:ext cx="1673055" cy="1824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>
              <a:off x="8273143" y="2798963"/>
              <a:ext cx="876300" cy="54196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 w="med" len="lg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6"/>
          <p:cNvSpPr txBox="1"/>
          <p:nvPr/>
        </p:nvSpPr>
        <p:spPr>
          <a:xfrm>
            <a:off x="5511800" y="2222500"/>
            <a:ext cx="10490200" cy="2294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차별화된 스마트 </a:t>
            </a:r>
            <a:r>
              <a:rPr lang="ko-KR" altLang="en-US" sz="2800" b="0" i="0" u="none" strike="noStrike" spc="-100" dirty="0" err="1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디퓨저</a:t>
            </a: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구현을 위해 어떤 형태로 프로젝트를 진행했을까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3225800" y="2133600"/>
            <a:ext cx="26892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구조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TextBox 16"/>
          <p:cNvSpPr txBox="1"/>
          <p:nvPr/>
        </p:nvSpPr>
        <p:spPr>
          <a:xfrm>
            <a:off x="4711700" y="876300"/>
            <a:ext cx="8864600" cy="1030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spc="-300" dirty="0" smtClean="0">
                <a:solidFill>
                  <a:srgbClr val="252525"/>
                </a:solidFill>
                <a:ea typeface="Pretendard Medium"/>
              </a:rPr>
              <a:t>기술 소개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299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1371600" y="3314700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[RB – </a:t>
            </a:r>
            <a:r>
              <a:rPr lang="ko-KR" altLang="en-US" sz="2800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젯</a:t>
            </a:r>
            <a:r>
              <a:rPr lang="ko-KR" altLang="en-US" sz="2800" dirty="0" err="1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슨</a:t>
            </a:r>
            <a:r>
              <a:rPr lang="ko-KR" altLang="en-US" sz="28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오린 나노</a:t>
            </a:r>
            <a:r>
              <a:rPr lang="en-US" sz="28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en-US" sz="2800" b="0" i="0" u="none" strike="noStrike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5" t="22222" r="11741" b="10159"/>
          <a:stretch/>
        </p:blipFill>
        <p:spPr>
          <a:xfrm>
            <a:off x="2514600" y="4621533"/>
            <a:ext cx="13106400" cy="6084567"/>
          </a:xfrm>
          <a:prstGeom prst="rect">
            <a:avLst/>
          </a:prstGeom>
        </p:spPr>
      </p:pic>
      <p:pic>
        <p:nvPicPr>
          <p:cNvPr id="62" name="Picture 22" descr="Spring Boot] URL 이미지 반환하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362" y="6290646"/>
            <a:ext cx="1111415" cy="1045258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Free: By Saralex - Aws Ec2 Logo Png - nohat.c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38" y="5144637"/>
            <a:ext cx="738765" cy="726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3902323" y="5245101"/>
            <a:ext cx="2221484" cy="60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8B3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EC2</a:t>
            </a:r>
            <a:endParaRPr lang="ko-KR" altLang="en-US" sz="1600" dirty="0">
              <a:solidFill>
                <a:srgbClr val="FF8B38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11" y="4953046"/>
            <a:ext cx="575801" cy="54152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918771" y="5046752"/>
            <a:ext cx="2221484" cy="48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91E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RB</a:t>
            </a:r>
            <a:endParaRPr lang="ko-KR" altLang="en-US" sz="1600" dirty="0">
              <a:solidFill>
                <a:srgbClr val="E91E6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9673">
            <a:off x="6474060" y="7082518"/>
            <a:ext cx="2443211" cy="1984793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63" y="5746464"/>
            <a:ext cx="907848" cy="114181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1566420" y="5850846"/>
            <a:ext cx="2221484" cy="48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8BC34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JESON</a:t>
            </a:r>
            <a:endParaRPr lang="ko-KR" altLang="en-US" sz="1200" dirty="0">
              <a:solidFill>
                <a:srgbClr val="8BC34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70" name="Picture 16" descr="Nvidia Icons, Logos, Symbols – Free Download PNG, SV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439" y="5689086"/>
            <a:ext cx="663125" cy="62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39" y="6265245"/>
            <a:ext cx="2276845" cy="214131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8" b="12702"/>
          <a:stretch/>
        </p:blipFill>
        <p:spPr>
          <a:xfrm>
            <a:off x="5956222" y="3314700"/>
            <a:ext cx="1569352" cy="1297466"/>
          </a:xfrm>
          <a:prstGeom prst="rect">
            <a:avLst/>
          </a:prstGeom>
          <a:effectLst>
            <a:reflection blurRad="6350" stA="0" endPos="55000" dir="5400000" sy="-100000" algn="bl" rotWithShape="0"/>
          </a:effectLst>
        </p:spPr>
      </p:pic>
      <p:sp>
        <p:nvSpPr>
          <p:cNvPr id="73" name="TextBox 72"/>
          <p:cNvSpPr txBox="1"/>
          <p:nvPr/>
        </p:nvSpPr>
        <p:spPr>
          <a:xfrm>
            <a:off x="7210468" y="3963433"/>
            <a:ext cx="2221484" cy="60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DEVICE</a:t>
            </a:r>
            <a:endParaRPr lang="ko-KR" altLang="en-US" sz="1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4698815" y="7035365"/>
            <a:ext cx="1852816" cy="803876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8748870" y="7338178"/>
            <a:ext cx="2106444" cy="508202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09987" y="7509139"/>
            <a:ext cx="118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TCP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56" y="5676900"/>
            <a:ext cx="1413709" cy="749723"/>
          </a:xfrm>
          <a:prstGeom prst="rect">
            <a:avLst/>
          </a:prstGeom>
        </p:spPr>
      </p:pic>
      <p:cxnSp>
        <p:nvCxnSpPr>
          <p:cNvPr id="79" name="직선 화살표 연결선 78"/>
          <p:cNvCxnSpPr/>
          <p:nvPr/>
        </p:nvCxnSpPr>
        <p:spPr>
          <a:xfrm flipV="1">
            <a:off x="7839503" y="6924856"/>
            <a:ext cx="7570" cy="403831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988634" y="6887339"/>
            <a:ext cx="668276" cy="52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GPIO</a:t>
            </a:r>
            <a:b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Input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834" y="5008452"/>
            <a:ext cx="923779" cy="1133501"/>
          </a:xfrm>
          <a:prstGeom prst="rect">
            <a:avLst/>
          </a:prstGeom>
        </p:spPr>
      </p:pic>
      <p:cxnSp>
        <p:nvCxnSpPr>
          <p:cNvPr id="82" name="직선 화살표 연결선 81"/>
          <p:cNvCxnSpPr/>
          <p:nvPr/>
        </p:nvCxnSpPr>
        <p:spPr>
          <a:xfrm flipV="1">
            <a:off x="12828440" y="6093144"/>
            <a:ext cx="394844" cy="50664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3128358" y="6112366"/>
            <a:ext cx="738401" cy="3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USB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3178">
            <a:off x="13387099" y="6331372"/>
            <a:ext cx="1503812" cy="60877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301" y="8353430"/>
            <a:ext cx="1209571" cy="803352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145" y="8076435"/>
            <a:ext cx="1184254" cy="715769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346" y="8527967"/>
            <a:ext cx="1068609" cy="53182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740" y="8543945"/>
            <a:ext cx="1097223" cy="840394"/>
          </a:xfrm>
          <a:prstGeom prst="rect">
            <a:avLst/>
          </a:prstGeom>
        </p:spPr>
      </p:pic>
      <p:cxnSp>
        <p:nvCxnSpPr>
          <p:cNvPr id="89" name="직선 화살표 연결선 88"/>
          <p:cNvCxnSpPr/>
          <p:nvPr/>
        </p:nvCxnSpPr>
        <p:spPr>
          <a:xfrm flipH="1">
            <a:off x="12340603" y="8035204"/>
            <a:ext cx="27332" cy="334261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2344121" y="8166474"/>
            <a:ext cx="738401" cy="3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SPI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12974964" y="7514986"/>
            <a:ext cx="505415" cy="426569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2731762" y="7711055"/>
            <a:ext cx="668276" cy="52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GPIO</a:t>
            </a:r>
            <a:b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Input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93" name="직선 화살표 연결선 92"/>
          <p:cNvCxnSpPr>
            <a:stCxn id="84" idx="1"/>
          </p:cNvCxnSpPr>
          <p:nvPr/>
        </p:nvCxnSpPr>
        <p:spPr>
          <a:xfrm flipH="1">
            <a:off x="13160252" y="6992325"/>
            <a:ext cx="329431" cy="185511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3183867" y="7124821"/>
            <a:ext cx="818038" cy="52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GPIO</a:t>
            </a:r>
            <a:b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0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Output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6" name="Picture 2" descr="MQTT] 실습 - 기초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45068" y1="53237" x2="36849" y2="40687"/>
                        <a14:foregroundMark x1="40205" y1="29656" x2="54110" y2="46203"/>
                        <a14:foregroundMark x1="59384" y1="37250" x2="52192" y2="27418"/>
                        <a14:foregroundMark x1="62466" y1="21263" x2="64041" y2="24141"/>
                        <a14:foregroundMark x1="30753" y1="69544" x2="34521" y2="63070"/>
                        <a14:foregroundMark x1="42397" y1="62430" x2="50205" y2="61711"/>
                        <a14:foregroundMark x1="55753" y1="60911" x2="63014" y2="61631"/>
                        <a14:foregroundMark x1="69589" y1="61711" x2="76849" y2="6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15788" r="17289" b="17704"/>
          <a:stretch/>
        </p:blipFill>
        <p:spPr bwMode="auto">
          <a:xfrm>
            <a:off x="9277776" y="6456579"/>
            <a:ext cx="1013138" cy="88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26"/>
          <p:cNvSpPr txBox="1"/>
          <p:nvPr/>
        </p:nvSpPr>
        <p:spPr>
          <a:xfrm>
            <a:off x="5511800" y="2222500"/>
            <a:ext cx="10490200" cy="2294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차별화된 스마트 </a:t>
            </a:r>
            <a:r>
              <a:rPr lang="ko-KR" altLang="en-US" sz="2800" b="0" i="0" u="none" strike="noStrike" spc="-100" dirty="0" err="1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디퓨저</a:t>
            </a: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구현을 위해 어떤 형태로 프로젝트를 진행했을까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8" name="TextBox 7"/>
          <p:cNvSpPr txBox="1"/>
          <p:nvPr/>
        </p:nvSpPr>
        <p:spPr>
          <a:xfrm>
            <a:off x="3225800" y="2133600"/>
            <a:ext cx="26892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구조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9" name="TextBox 16"/>
          <p:cNvSpPr txBox="1"/>
          <p:nvPr/>
        </p:nvSpPr>
        <p:spPr>
          <a:xfrm>
            <a:off x="4711700" y="876300"/>
            <a:ext cx="8864600" cy="1030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spc="-300" dirty="0" smtClean="0">
                <a:solidFill>
                  <a:srgbClr val="252525"/>
                </a:solidFill>
                <a:ea typeface="Pretendard Medium"/>
              </a:rPr>
              <a:t>기술 소개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7470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4775200" y="876300"/>
            <a:ext cx="8864600" cy="10692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spc="-300" dirty="0" smtClean="0">
                <a:solidFill>
                  <a:srgbClr val="252525"/>
                </a:solidFill>
                <a:ea typeface="Pretendard Medium"/>
              </a:rPr>
              <a:t>발전방향 및 마무리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sp>
        <p:nvSpPr>
          <p:cNvPr id="14" name="TextBox 26"/>
          <p:cNvSpPr txBox="1"/>
          <p:nvPr/>
        </p:nvSpPr>
        <p:spPr>
          <a:xfrm>
            <a:off x="7340600" y="2222500"/>
            <a:ext cx="6375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추후 </a:t>
            </a:r>
            <a:r>
              <a:rPr lang="ko-KR" altLang="en-US" sz="2800" b="0" i="0" u="none" strike="noStrike" spc="-100" dirty="0" err="1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리펙토링</a:t>
            </a: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및 프로젝트 </a:t>
            </a:r>
            <a:r>
              <a:rPr lang="ko-KR" altLang="en-US" sz="2800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발전</a:t>
            </a: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방향은 어떨까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</a:t>
            </a:r>
            <a:endParaRPr lang="en-US" sz="2800" b="0" i="0" u="none" strike="noStrike" spc="-100" dirty="0">
              <a:solidFill>
                <a:srgbClr val="8E8C85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4724400" y="2133600"/>
            <a:ext cx="27400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향후 발전 방향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2" name="Picture 2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067300" y="3238500"/>
            <a:ext cx="11518900" cy="1854200"/>
          </a:xfrm>
          <a:prstGeom prst="rect">
            <a:avLst/>
          </a:prstGeom>
        </p:spPr>
      </p:pic>
      <p:pic>
        <p:nvPicPr>
          <p:cNvPr id="53" name="Picture 3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067300" y="5245100"/>
            <a:ext cx="11531600" cy="1854200"/>
          </a:xfrm>
          <a:prstGeom prst="rect">
            <a:avLst/>
          </a:prstGeom>
        </p:spPr>
      </p:pic>
      <p:pic>
        <p:nvPicPr>
          <p:cNvPr id="54" name="Picture 4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067300" y="7251700"/>
            <a:ext cx="11518900" cy="1854200"/>
          </a:xfrm>
          <a:prstGeom prst="rect">
            <a:avLst/>
          </a:prstGeom>
        </p:spPr>
      </p:pic>
      <p:pic>
        <p:nvPicPr>
          <p:cNvPr id="5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543300" y="3238500"/>
            <a:ext cx="3098800" cy="1854200"/>
          </a:xfrm>
          <a:prstGeom prst="rect">
            <a:avLst/>
          </a:prstGeom>
        </p:spPr>
      </p:pic>
      <p:pic>
        <p:nvPicPr>
          <p:cNvPr id="5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543300" y="5245100"/>
            <a:ext cx="3098800" cy="1854200"/>
          </a:xfrm>
          <a:prstGeom prst="rect">
            <a:avLst/>
          </a:prstGeom>
        </p:spPr>
      </p:pic>
      <p:pic>
        <p:nvPicPr>
          <p:cNvPr id="5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543300" y="7239000"/>
            <a:ext cx="3098800" cy="1854200"/>
          </a:xfrm>
          <a:prstGeom prst="rect">
            <a:avLst/>
          </a:prstGeom>
        </p:spPr>
      </p:pic>
      <p:pic>
        <p:nvPicPr>
          <p:cNvPr id="5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3238500"/>
            <a:ext cx="1854200" cy="1854200"/>
          </a:xfrm>
          <a:prstGeom prst="rect">
            <a:avLst/>
          </a:prstGeom>
        </p:spPr>
      </p:pic>
      <p:pic>
        <p:nvPicPr>
          <p:cNvPr id="5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9100" y="5232400"/>
            <a:ext cx="1854200" cy="1854200"/>
          </a:xfrm>
          <a:prstGeom prst="rect">
            <a:avLst/>
          </a:prstGeom>
        </p:spPr>
      </p:pic>
      <p:pic>
        <p:nvPicPr>
          <p:cNvPr id="6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" y="7239000"/>
            <a:ext cx="1854200" cy="1854200"/>
          </a:xfrm>
          <a:prstGeom prst="rect">
            <a:avLst/>
          </a:prstGeom>
        </p:spPr>
      </p:pic>
      <p:pic>
        <p:nvPicPr>
          <p:cNvPr id="61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700000">
            <a:off x="2374900" y="7912100"/>
            <a:ext cx="495300" cy="495300"/>
          </a:xfrm>
          <a:prstGeom prst="rect">
            <a:avLst/>
          </a:prstGeom>
        </p:spPr>
      </p:pic>
      <p:pic>
        <p:nvPicPr>
          <p:cNvPr id="62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4900" y="7912100"/>
            <a:ext cx="495300" cy="495300"/>
          </a:xfrm>
          <a:prstGeom prst="rect">
            <a:avLst/>
          </a:prstGeom>
        </p:spPr>
      </p:pic>
      <p:pic>
        <p:nvPicPr>
          <p:cNvPr id="63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2800" y="3670300"/>
            <a:ext cx="1003300" cy="1003300"/>
          </a:xfrm>
          <a:prstGeom prst="rect">
            <a:avLst/>
          </a:prstGeom>
        </p:spPr>
      </p:pic>
      <p:sp>
        <p:nvSpPr>
          <p:cNvPr id="64" name="TextBox 17"/>
          <p:cNvSpPr txBox="1"/>
          <p:nvPr/>
        </p:nvSpPr>
        <p:spPr>
          <a:xfrm>
            <a:off x="4419600" y="3733800"/>
            <a:ext cx="1600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dirty="0" err="1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웹기능</a:t>
            </a:r>
            <a:r>
              <a:rPr lang="ko-KR" altLang="en-US" sz="2500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500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/>
            </a:r>
            <a:br>
              <a:rPr lang="en-US" altLang="ko-KR" sz="2500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sz="2500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</a:t>
            </a:r>
            <a:endParaRPr lang="ko-KR" sz="2500" b="0" i="0" u="none" strike="noStrike" dirty="0">
              <a:solidFill>
                <a:srgbClr val="F7F7E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5" name="TextBox 18"/>
          <p:cNvSpPr txBox="1"/>
          <p:nvPr/>
        </p:nvSpPr>
        <p:spPr>
          <a:xfrm>
            <a:off x="4473575" y="5745480"/>
            <a:ext cx="149225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다른 </a:t>
            </a:r>
            <a:r>
              <a:rPr lang="en-US" altLang="ko-KR" sz="2500" dirty="0" err="1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IoT</a:t>
            </a:r>
            <a:r>
              <a:rPr lang="ko-KR" altLang="en-US" sz="2500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와 연동 확장</a:t>
            </a:r>
            <a:endParaRPr lang="ko-KR" sz="2500" b="0" i="0" u="none" strike="noStrike" dirty="0">
              <a:solidFill>
                <a:srgbClr val="F7F7E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4419600" y="7708900"/>
            <a:ext cx="1562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하드웨어</a:t>
            </a:r>
            <a:r>
              <a:rPr lang="en-US" altLang="ko-KR" sz="2500" b="0" i="0" u="none" strike="noStrike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/>
            </a:r>
            <a:br>
              <a:rPr lang="en-US" altLang="ko-KR" sz="2500" b="0" i="0" u="none" strike="noStrike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sz="2500" b="0" i="0" u="none" strike="noStrike" dirty="0" smtClean="0">
                <a:solidFill>
                  <a:srgbClr val="F7F7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업그레이드</a:t>
            </a:r>
            <a:endParaRPr lang="ko-KR" sz="2500" b="0" i="0" u="none" strike="noStrike" dirty="0">
              <a:solidFill>
                <a:srgbClr val="F7F7E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9" name="TextBox 22"/>
          <p:cNvSpPr txBox="1"/>
          <p:nvPr/>
        </p:nvSpPr>
        <p:spPr>
          <a:xfrm>
            <a:off x="7061200" y="5816600"/>
            <a:ext cx="8483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다른 </a:t>
            </a:r>
            <a:r>
              <a:rPr lang="en-US" altLang="ko-KR" sz="2400" b="0" i="0" u="none" strike="noStrike" dirty="0" err="1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IoT</a:t>
            </a:r>
            <a:r>
              <a:rPr lang="en-US" altLang="ko-KR" sz="2400" b="0" i="0" u="none" strike="noStrike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기기와의 연동을 확장하여 </a:t>
            </a:r>
            <a:r>
              <a:rPr lang="ko-KR" altLang="en-US" sz="2400" b="1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업그레이드 된 서비스 제공</a:t>
            </a:r>
            <a:endParaRPr lang="en-US" sz="2400" b="1" i="0" u="none" strike="noStrike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0" name="TextBox 23"/>
          <p:cNvSpPr txBox="1"/>
          <p:nvPr/>
        </p:nvSpPr>
        <p:spPr>
          <a:xfrm>
            <a:off x="7061200" y="4232965"/>
            <a:ext cx="8940800" cy="273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기기 연결 시 시리얼 번호 입력 방식 외 블루투스</a:t>
            </a:r>
            <a:r>
              <a:rPr lang="en-US" altLang="ko-KR" sz="2400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QR</a:t>
            </a:r>
            <a:r>
              <a:rPr lang="ko-KR" altLang="en-US" sz="2400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등 등록 방법을 추가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2" name="TextBox 25"/>
          <p:cNvSpPr txBox="1"/>
          <p:nvPr/>
        </p:nvSpPr>
        <p:spPr>
          <a:xfrm>
            <a:off x="7061200" y="7912100"/>
            <a:ext cx="8483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b="1" i="0" u="none" strike="noStrike" dirty="0" err="1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프로토</a:t>
            </a: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타입을 </a:t>
            </a:r>
            <a:r>
              <a:rPr lang="ko-KR" altLang="en-US" sz="2400" b="1" i="0" u="none" strike="noStrike" dirty="0" err="1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디벨롭</a:t>
            </a:r>
            <a:r>
              <a:rPr lang="ko-KR" altLang="en-US" sz="2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400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캡슐 장착 슬롯을 좀 더 부드럽게 보완 등</a:t>
            </a:r>
            <a:r>
              <a:rPr lang="en-US" altLang="ko-KR" sz="2400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73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0900" y="5652480"/>
            <a:ext cx="1003300" cy="1003300"/>
          </a:xfrm>
          <a:prstGeom prst="rect">
            <a:avLst/>
          </a:prstGeom>
        </p:spPr>
      </p:pic>
      <p:sp>
        <p:nvSpPr>
          <p:cNvPr id="33" name="TextBox 22"/>
          <p:cNvSpPr txBox="1"/>
          <p:nvPr/>
        </p:nvSpPr>
        <p:spPr>
          <a:xfrm>
            <a:off x="7061200" y="3543300"/>
            <a:ext cx="84836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커뮤니티 기능</a:t>
            </a:r>
            <a:r>
              <a:rPr lang="ko-KR" altLang="en-US" sz="2400" i="0" u="none" strike="noStrike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향기 리포트 기능</a:t>
            </a:r>
            <a:r>
              <a:rPr lang="ko-KR" altLang="en-US" sz="2400" i="0" u="none" strike="noStrike" dirty="0" smtClean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추가</a:t>
            </a:r>
            <a:endParaRPr lang="en-US" sz="2400" i="0" u="none" strike="noStrike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52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9" grpId="0"/>
      <p:bldP spid="70" grpId="0"/>
      <p:bldP spid="7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4711700" y="1384300"/>
            <a:ext cx="8864600" cy="1040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spc="-300" dirty="0" smtClean="0">
                <a:solidFill>
                  <a:srgbClr val="252525"/>
                </a:solidFill>
                <a:ea typeface="Pretendard Medium"/>
              </a:rPr>
              <a:t>발전방향 및 마무리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sp>
        <p:nvSpPr>
          <p:cNvPr id="14" name="TextBox 26"/>
          <p:cNvSpPr txBox="1"/>
          <p:nvPr/>
        </p:nvSpPr>
        <p:spPr>
          <a:xfrm>
            <a:off x="7416800" y="2705100"/>
            <a:ext cx="660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프로젝트를 마무리 하며 어떤 것을 느꼈을까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</a:t>
            </a:r>
            <a:endParaRPr lang="en-US" sz="2800" b="0" i="0" u="none" strike="noStrike" spc="-100" dirty="0">
              <a:solidFill>
                <a:srgbClr val="8E8C85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4495800" y="2641600"/>
            <a:ext cx="30194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소개 및 소감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9" name="Picture 4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415364" y="3709664"/>
            <a:ext cx="2882900" cy="4333876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938" y="4175119"/>
            <a:ext cx="1793875" cy="1793875"/>
          </a:xfrm>
          <a:prstGeom prst="rect">
            <a:avLst/>
          </a:prstGeom>
        </p:spPr>
      </p:pic>
      <p:pic>
        <p:nvPicPr>
          <p:cNvPr id="26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398" y="4312054"/>
            <a:ext cx="1504540" cy="1504540"/>
          </a:xfrm>
          <a:prstGeom prst="rect">
            <a:avLst/>
          </a:prstGeom>
        </p:spPr>
      </p:pic>
      <p:pic>
        <p:nvPicPr>
          <p:cNvPr id="28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763" y="6138539"/>
            <a:ext cx="1816100" cy="520700"/>
          </a:xfrm>
          <a:prstGeom prst="rect">
            <a:avLst/>
          </a:prstGeom>
        </p:spPr>
      </p:pic>
      <p:sp>
        <p:nvSpPr>
          <p:cNvPr id="32" name="TextBox 21"/>
          <p:cNvSpPr txBox="1"/>
          <p:nvPr/>
        </p:nvSpPr>
        <p:spPr>
          <a:xfrm>
            <a:off x="1986863" y="6210300"/>
            <a:ext cx="1752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solidFill>
                  <a:srgbClr val="414141"/>
                </a:solidFill>
                <a:ea typeface="Pretendard SemiBold"/>
              </a:rPr>
              <a:t>어 선 정</a:t>
            </a:r>
            <a:endParaRPr lang="ko-KR" sz="2400" b="0" i="0" u="none" strike="noStrike" dirty="0">
              <a:solidFill>
                <a:srgbClr val="414141"/>
              </a:solidFill>
              <a:ea typeface="Pretendard SemiBold"/>
            </a:endParaRPr>
          </a:p>
        </p:txBody>
      </p:sp>
      <p:sp>
        <p:nvSpPr>
          <p:cNvPr id="37" name="TextBox 26"/>
          <p:cNvSpPr txBox="1"/>
          <p:nvPr/>
        </p:nvSpPr>
        <p:spPr>
          <a:xfrm>
            <a:off x="1981200" y="6824339"/>
            <a:ext cx="1752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200" b="0" i="0" u="none" strike="noStrike" dirty="0" smtClean="0">
                <a:solidFill>
                  <a:srgbClr val="41414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BE/ Infra/ HW</a:t>
            </a:r>
            <a:endParaRPr lang="ko-KR" sz="2200" b="0" i="0" u="none" strike="noStrike" dirty="0">
              <a:solidFill>
                <a:srgbClr val="41414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34" y="4233539"/>
            <a:ext cx="1445128" cy="1612996"/>
          </a:xfrm>
          <a:prstGeom prst="ellipse">
            <a:avLst/>
          </a:prstGeom>
        </p:spPr>
      </p:pic>
      <p:pic>
        <p:nvPicPr>
          <p:cNvPr id="40" name="Picture 4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547917" y="3705225"/>
            <a:ext cx="2882900" cy="4333876"/>
          </a:xfrm>
          <a:prstGeom prst="rect">
            <a:avLst/>
          </a:prstGeom>
        </p:spPr>
      </p:pic>
      <p:pic>
        <p:nvPicPr>
          <p:cNvPr id="41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91" y="4170680"/>
            <a:ext cx="1793875" cy="1793875"/>
          </a:xfrm>
          <a:prstGeom prst="rect">
            <a:avLst/>
          </a:prstGeom>
        </p:spPr>
      </p:pic>
      <p:pic>
        <p:nvPicPr>
          <p:cNvPr id="4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951" y="4307615"/>
            <a:ext cx="1504540" cy="1504540"/>
          </a:xfrm>
          <a:prstGeom prst="rect">
            <a:avLst/>
          </a:prstGeom>
        </p:spPr>
      </p:pic>
      <p:pic>
        <p:nvPicPr>
          <p:cNvPr id="48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1316" y="6134100"/>
            <a:ext cx="1816100" cy="520700"/>
          </a:xfrm>
          <a:prstGeom prst="rect">
            <a:avLst/>
          </a:prstGeom>
        </p:spPr>
      </p:pic>
      <p:sp>
        <p:nvSpPr>
          <p:cNvPr id="53" name="TextBox 21"/>
          <p:cNvSpPr txBox="1"/>
          <p:nvPr/>
        </p:nvSpPr>
        <p:spPr>
          <a:xfrm>
            <a:off x="5119416" y="6210300"/>
            <a:ext cx="1752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solidFill>
                  <a:srgbClr val="414141"/>
                </a:solidFill>
                <a:ea typeface="Pretendard SemiBold"/>
              </a:rPr>
              <a:t>안 태 현</a:t>
            </a:r>
            <a:endParaRPr lang="ko-KR" sz="2400" b="0" i="0" u="none" strike="noStrike" dirty="0">
              <a:solidFill>
                <a:srgbClr val="414141"/>
              </a:solidFill>
              <a:ea typeface="Pretendard SemiBold"/>
            </a:endParaRPr>
          </a:p>
        </p:txBody>
      </p:sp>
      <p:sp>
        <p:nvSpPr>
          <p:cNvPr id="54" name="TextBox 26"/>
          <p:cNvSpPr txBox="1"/>
          <p:nvPr/>
        </p:nvSpPr>
        <p:spPr>
          <a:xfrm>
            <a:off x="5105400" y="6819900"/>
            <a:ext cx="1697938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200" dirty="0" smtClean="0">
                <a:solidFill>
                  <a:srgbClr val="41414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EM</a:t>
            </a:r>
            <a:r>
              <a:rPr lang="en-US" altLang="ko-KR" sz="2200" b="0" i="0" u="none" strike="noStrike" dirty="0" smtClean="0">
                <a:solidFill>
                  <a:srgbClr val="41414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AI/ HW</a:t>
            </a:r>
            <a:endParaRPr lang="ko-KR" sz="2200" b="0" i="0" u="none" strike="noStrike" dirty="0">
              <a:solidFill>
                <a:srgbClr val="41414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34" y="4170680"/>
            <a:ext cx="1551384" cy="1727012"/>
          </a:xfrm>
          <a:prstGeom prst="ellipse">
            <a:avLst/>
          </a:prstGeom>
        </p:spPr>
      </p:pic>
      <p:pic>
        <p:nvPicPr>
          <p:cNvPr id="57" name="Picture 4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702550" y="3709664"/>
            <a:ext cx="2882900" cy="4333876"/>
          </a:xfrm>
          <a:prstGeom prst="rect">
            <a:avLst/>
          </a:prstGeom>
        </p:spPr>
      </p:pic>
      <p:pic>
        <p:nvPicPr>
          <p:cNvPr id="5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124" y="4175119"/>
            <a:ext cx="1793875" cy="1793875"/>
          </a:xfrm>
          <a:prstGeom prst="rect">
            <a:avLst/>
          </a:prstGeom>
        </p:spPr>
      </p:pic>
      <p:pic>
        <p:nvPicPr>
          <p:cNvPr id="59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584" y="4312054"/>
            <a:ext cx="1504540" cy="1504540"/>
          </a:xfrm>
          <a:prstGeom prst="rect">
            <a:avLst/>
          </a:prstGeom>
        </p:spPr>
      </p:pic>
      <p:pic>
        <p:nvPicPr>
          <p:cNvPr id="60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949" y="6138539"/>
            <a:ext cx="1816100" cy="520700"/>
          </a:xfrm>
          <a:prstGeom prst="rect">
            <a:avLst/>
          </a:prstGeom>
        </p:spPr>
      </p:pic>
      <p:sp>
        <p:nvSpPr>
          <p:cNvPr id="61" name="TextBox 21"/>
          <p:cNvSpPr txBox="1"/>
          <p:nvPr/>
        </p:nvSpPr>
        <p:spPr>
          <a:xfrm>
            <a:off x="8280399" y="6210300"/>
            <a:ext cx="1752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414141"/>
                </a:solidFill>
                <a:ea typeface="Pretendard SemiBold"/>
              </a:rPr>
              <a:t>이</a:t>
            </a:r>
            <a:r>
              <a:rPr lang="ko-KR" altLang="en-US" sz="2400" dirty="0" smtClean="0">
                <a:solidFill>
                  <a:srgbClr val="414141"/>
                </a:solidFill>
                <a:ea typeface="Pretendard SemiBold"/>
              </a:rPr>
              <a:t> </a:t>
            </a:r>
            <a:r>
              <a:rPr lang="ko-KR" altLang="en-US" sz="2400" dirty="0">
                <a:solidFill>
                  <a:srgbClr val="414141"/>
                </a:solidFill>
                <a:ea typeface="Pretendard SemiBold"/>
              </a:rPr>
              <a:t>가</a:t>
            </a:r>
            <a:r>
              <a:rPr lang="ko-KR" altLang="en-US" sz="2400" dirty="0" smtClean="0">
                <a:solidFill>
                  <a:srgbClr val="414141"/>
                </a:solidFill>
                <a:ea typeface="Pretendard SemiBold"/>
              </a:rPr>
              <a:t> </a:t>
            </a:r>
            <a:r>
              <a:rPr lang="ko-KR" altLang="en-US" sz="2400" dirty="0">
                <a:solidFill>
                  <a:srgbClr val="414141"/>
                </a:solidFill>
                <a:ea typeface="Pretendard SemiBold"/>
              </a:rPr>
              <a:t>영</a:t>
            </a:r>
            <a:endParaRPr lang="ko-KR" sz="2400" b="0" i="0" u="none" strike="noStrike" dirty="0">
              <a:solidFill>
                <a:srgbClr val="414141"/>
              </a:solidFill>
              <a:ea typeface="Pretendard SemiBold"/>
            </a:endParaRPr>
          </a:p>
        </p:txBody>
      </p:sp>
      <p:sp>
        <p:nvSpPr>
          <p:cNvPr id="62" name="TextBox 26"/>
          <p:cNvSpPr txBox="1"/>
          <p:nvPr/>
        </p:nvSpPr>
        <p:spPr>
          <a:xfrm>
            <a:off x="8064500" y="6824339"/>
            <a:ext cx="2222500" cy="4584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200" dirty="0">
                <a:solidFill>
                  <a:srgbClr val="41414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</a:t>
            </a:r>
            <a:r>
              <a:rPr lang="en-US" altLang="ko-KR" sz="2200" b="0" i="0" u="none" strike="noStrike" dirty="0" smtClean="0">
                <a:solidFill>
                  <a:srgbClr val="41414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E/ Infra/Design</a:t>
            </a:r>
            <a:endParaRPr lang="ko-KR" sz="2200" b="0" i="0" u="none" strike="noStrike" dirty="0">
              <a:solidFill>
                <a:srgbClr val="41414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4" name="Picture 4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35103" y="3705225"/>
            <a:ext cx="2882900" cy="4333876"/>
          </a:xfrm>
          <a:prstGeom prst="rect">
            <a:avLst/>
          </a:prstGeom>
        </p:spPr>
      </p:pic>
      <p:pic>
        <p:nvPicPr>
          <p:cNvPr id="65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1677" y="4170680"/>
            <a:ext cx="1793875" cy="1793875"/>
          </a:xfrm>
          <a:prstGeom prst="rect">
            <a:avLst/>
          </a:prstGeom>
        </p:spPr>
      </p:pic>
      <p:pic>
        <p:nvPicPr>
          <p:cNvPr id="66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8137" y="4307615"/>
            <a:ext cx="1504540" cy="1504540"/>
          </a:xfrm>
          <a:prstGeom prst="rect">
            <a:avLst/>
          </a:prstGeom>
        </p:spPr>
      </p:pic>
      <p:pic>
        <p:nvPicPr>
          <p:cNvPr id="67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8502" y="6134100"/>
            <a:ext cx="1816100" cy="520700"/>
          </a:xfrm>
          <a:prstGeom prst="rect">
            <a:avLst/>
          </a:prstGeom>
        </p:spPr>
      </p:pic>
      <p:sp>
        <p:nvSpPr>
          <p:cNvPr id="68" name="TextBox 21"/>
          <p:cNvSpPr txBox="1"/>
          <p:nvPr/>
        </p:nvSpPr>
        <p:spPr>
          <a:xfrm>
            <a:off x="11412952" y="6210300"/>
            <a:ext cx="1752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414141"/>
                </a:solidFill>
                <a:ea typeface="Pretendard SemiBold"/>
              </a:rPr>
              <a:t>이</a:t>
            </a:r>
            <a:r>
              <a:rPr lang="ko-KR" altLang="en-US" sz="2400" dirty="0" smtClean="0">
                <a:solidFill>
                  <a:srgbClr val="414141"/>
                </a:solidFill>
                <a:ea typeface="Pretendard SemiBold"/>
              </a:rPr>
              <a:t> </a:t>
            </a:r>
            <a:r>
              <a:rPr lang="ko-KR" altLang="en-US" sz="2400" dirty="0">
                <a:solidFill>
                  <a:srgbClr val="414141"/>
                </a:solidFill>
                <a:ea typeface="Pretendard SemiBold"/>
              </a:rPr>
              <a:t>가</a:t>
            </a:r>
            <a:r>
              <a:rPr lang="ko-KR" altLang="en-US" sz="2400" dirty="0" smtClean="0">
                <a:solidFill>
                  <a:srgbClr val="414141"/>
                </a:solidFill>
                <a:ea typeface="Pretendard SemiBold"/>
              </a:rPr>
              <a:t> </a:t>
            </a:r>
            <a:r>
              <a:rPr lang="ko-KR" altLang="en-US" sz="2400" dirty="0">
                <a:solidFill>
                  <a:srgbClr val="414141"/>
                </a:solidFill>
                <a:ea typeface="Pretendard SemiBold"/>
              </a:rPr>
              <a:t>희</a:t>
            </a:r>
            <a:endParaRPr lang="ko-KR" sz="2400" b="0" i="0" u="none" strike="noStrike" dirty="0">
              <a:solidFill>
                <a:srgbClr val="414141"/>
              </a:solidFill>
              <a:ea typeface="Pretendard SemiBold"/>
            </a:endParaRPr>
          </a:p>
        </p:txBody>
      </p:sp>
      <p:sp>
        <p:nvSpPr>
          <p:cNvPr id="69" name="TextBox 26"/>
          <p:cNvSpPr txBox="1"/>
          <p:nvPr/>
        </p:nvSpPr>
        <p:spPr>
          <a:xfrm>
            <a:off x="11496216" y="6819900"/>
            <a:ext cx="1610184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200" dirty="0">
                <a:solidFill>
                  <a:srgbClr val="41414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</a:t>
            </a:r>
            <a:r>
              <a:rPr lang="en-US" altLang="ko-KR" sz="2200" dirty="0" smtClean="0">
                <a:solidFill>
                  <a:srgbClr val="41414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</a:t>
            </a:r>
            <a:r>
              <a:rPr lang="en-US" altLang="ko-KR" sz="2200" b="0" i="0" u="none" strike="noStrike" dirty="0" smtClean="0">
                <a:solidFill>
                  <a:srgbClr val="41414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Design</a:t>
            </a:r>
            <a:endParaRPr lang="ko-KR" sz="2200" b="0" i="0" u="none" strike="noStrike" dirty="0">
              <a:solidFill>
                <a:srgbClr val="41414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22" y="4212447"/>
            <a:ext cx="1459870" cy="1632465"/>
          </a:xfrm>
          <a:prstGeom prst="ellipse">
            <a:avLst/>
          </a:prstGeom>
        </p:spPr>
      </p:pic>
      <p:pic>
        <p:nvPicPr>
          <p:cNvPr id="72" name="Picture 4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3989736" y="3645217"/>
            <a:ext cx="2882900" cy="4333876"/>
          </a:xfrm>
          <a:prstGeom prst="rect">
            <a:avLst/>
          </a:prstGeom>
        </p:spPr>
      </p:pic>
      <p:pic>
        <p:nvPicPr>
          <p:cNvPr id="7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6310" y="4110672"/>
            <a:ext cx="1793875" cy="1793875"/>
          </a:xfrm>
          <a:prstGeom prst="rect">
            <a:avLst/>
          </a:prstGeom>
        </p:spPr>
      </p:pic>
      <p:pic>
        <p:nvPicPr>
          <p:cNvPr id="74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2770" y="4247607"/>
            <a:ext cx="1504540" cy="1504540"/>
          </a:xfrm>
          <a:prstGeom prst="rect">
            <a:avLst/>
          </a:prstGeom>
        </p:spPr>
      </p:pic>
      <p:pic>
        <p:nvPicPr>
          <p:cNvPr id="75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3135" y="6074092"/>
            <a:ext cx="1816100" cy="520700"/>
          </a:xfrm>
          <a:prstGeom prst="rect">
            <a:avLst/>
          </a:prstGeom>
        </p:spPr>
      </p:pic>
      <p:sp>
        <p:nvSpPr>
          <p:cNvPr id="76" name="TextBox 21"/>
          <p:cNvSpPr txBox="1"/>
          <p:nvPr/>
        </p:nvSpPr>
        <p:spPr>
          <a:xfrm>
            <a:off x="14561235" y="6134100"/>
            <a:ext cx="1752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414141"/>
                </a:solidFill>
                <a:ea typeface="Pretendard SemiBold"/>
              </a:rPr>
              <a:t>주</a:t>
            </a:r>
            <a:r>
              <a:rPr lang="ko-KR" altLang="en-US" sz="2400" dirty="0" smtClean="0">
                <a:solidFill>
                  <a:srgbClr val="414141"/>
                </a:solidFill>
                <a:ea typeface="Pretendard SemiBold"/>
              </a:rPr>
              <a:t> </a:t>
            </a:r>
            <a:r>
              <a:rPr lang="ko-KR" altLang="en-US" sz="2400" dirty="0">
                <a:solidFill>
                  <a:srgbClr val="414141"/>
                </a:solidFill>
                <a:ea typeface="Pretendard SemiBold"/>
              </a:rPr>
              <a:t>현</a:t>
            </a:r>
            <a:r>
              <a:rPr lang="ko-KR" altLang="en-US" sz="2400" dirty="0" smtClean="0">
                <a:solidFill>
                  <a:srgbClr val="414141"/>
                </a:solidFill>
                <a:ea typeface="Pretendard SemiBold"/>
              </a:rPr>
              <a:t> 호</a:t>
            </a:r>
            <a:endParaRPr lang="ko-KR" sz="2400" b="0" i="0" u="none" strike="noStrike" dirty="0">
              <a:solidFill>
                <a:srgbClr val="414141"/>
              </a:solidFill>
              <a:ea typeface="Pretendard SemiBold"/>
            </a:endParaRPr>
          </a:p>
        </p:txBody>
      </p:sp>
      <p:sp>
        <p:nvSpPr>
          <p:cNvPr id="77" name="TextBox 26"/>
          <p:cNvSpPr txBox="1"/>
          <p:nvPr/>
        </p:nvSpPr>
        <p:spPr>
          <a:xfrm>
            <a:off x="14859000" y="6759892"/>
            <a:ext cx="1135965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200" dirty="0" smtClean="0">
                <a:solidFill>
                  <a:srgbClr val="41414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FE/ EM</a:t>
            </a:r>
            <a:endParaRPr lang="ko-KR" sz="2200" b="0" i="0" u="none" strike="noStrike" dirty="0">
              <a:solidFill>
                <a:srgbClr val="41414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4316873"/>
            <a:ext cx="1352523" cy="1512427"/>
          </a:xfrm>
          <a:prstGeom prst="ellipse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052" y="4248521"/>
            <a:ext cx="1354389" cy="151817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445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762000" y="9029700"/>
            <a:ext cx="16884415" cy="1295400"/>
          </a:xfrm>
          <a:prstGeom prst="rect">
            <a:avLst/>
          </a:prstGeom>
        </p:spPr>
      </p:pic>
      <p:sp>
        <p:nvSpPr>
          <p:cNvPr id="39" name="TextBox 2"/>
          <p:cNvSpPr txBox="1"/>
          <p:nvPr/>
        </p:nvSpPr>
        <p:spPr>
          <a:xfrm>
            <a:off x="1930400" y="3886200"/>
            <a:ext cx="99187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500" b="0" i="0" u="none" strike="noStrike" dirty="0" smtClean="0">
                <a:solidFill>
                  <a:srgbClr val="5B674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THANK YOU</a:t>
            </a:r>
            <a:endParaRPr lang="en-US" sz="11500" b="0" i="0" u="none" strike="noStrike" dirty="0">
              <a:solidFill>
                <a:srgbClr val="5B674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flipH="1">
            <a:off x="15773400" y="1485900"/>
            <a:ext cx="17515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1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50800" y="-279400"/>
            <a:ext cx="5321300" cy="10845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2" name="TextBox 35"/>
          <p:cNvSpPr txBox="1"/>
          <p:nvPr/>
        </p:nvSpPr>
        <p:spPr>
          <a:xfrm>
            <a:off x="6400800" y="2247900"/>
            <a:ext cx="52959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spc="300" dirty="0" smtClean="0">
                <a:solidFill>
                  <a:srgbClr val="A8A18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CONTENTS</a:t>
            </a:r>
            <a:endParaRPr lang="ko-KR" sz="6600" u="none" strike="noStrike" spc="300" dirty="0">
              <a:solidFill>
                <a:srgbClr val="A8A18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3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4504">
            <a:off x="1315660" y="3669547"/>
            <a:ext cx="2745098" cy="5586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1" name="TextBox 3"/>
          <p:cNvSpPr txBox="1"/>
          <p:nvPr/>
        </p:nvSpPr>
        <p:spPr>
          <a:xfrm>
            <a:off x="7264400" y="4360817"/>
            <a:ext cx="2717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01. </a:t>
            </a:r>
            <a:r>
              <a:rPr lang="ko-KR" sz="3200" b="0" i="0" u="none" strike="noStrike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기획</a:t>
            </a:r>
            <a:r>
              <a:rPr lang="en-US" altLang="ko-KR" sz="3200" b="0" i="0" u="none" strike="noStrike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배경</a:t>
            </a:r>
            <a:endParaRPr lang="ko-KR" sz="3200" b="0" i="0" u="none" strike="noStrike" dirty="0">
              <a:solidFill>
                <a:srgbClr val="798C5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2" name="TextBox 4"/>
          <p:cNvSpPr txBox="1"/>
          <p:nvPr/>
        </p:nvSpPr>
        <p:spPr>
          <a:xfrm>
            <a:off x="7988300" y="4818017"/>
            <a:ext cx="22225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 </a:t>
            </a:r>
            <a:r>
              <a:rPr lang="ko-KR" altLang="en-US" sz="2200" b="0" i="0" u="none" strike="noStrike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상황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/>
            </a:r>
            <a:b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 </a:t>
            </a:r>
            <a:r>
              <a:rPr lang="ko-KR" altLang="en-US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차별성</a:t>
            </a:r>
            <a:endParaRPr lang="ko-KR" sz="2200" b="0" i="0" u="none" strike="no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11074400" y="4318000"/>
            <a:ext cx="349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02. </a:t>
            </a:r>
            <a:r>
              <a:rPr lang="ko-KR" altLang="en-US" sz="3200" b="0" i="0" u="none" strike="noStrike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</a:t>
            </a:r>
            <a:r>
              <a:rPr lang="en-US" sz="3200" b="0" i="0" u="none" strike="noStrike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200" b="0" i="0" u="none" strike="noStrike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소개</a:t>
            </a:r>
            <a:endParaRPr lang="ko-KR" sz="3200" b="0" i="0" u="none" strike="noStrike" dirty="0">
              <a:solidFill>
                <a:srgbClr val="798C5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4" name="TextBox 6"/>
          <p:cNvSpPr txBox="1"/>
          <p:nvPr/>
        </p:nvSpPr>
        <p:spPr>
          <a:xfrm>
            <a:off x="7972258" y="7188200"/>
            <a:ext cx="2009942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 </a:t>
            </a:r>
            <a:r>
              <a:rPr lang="ko-KR" altLang="en-US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구조</a:t>
            </a:r>
            <a:r>
              <a:rPr lang="en-US" altLang="ko-KR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/>
            </a:r>
            <a:br>
              <a:rPr lang="en-US" altLang="ko-KR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5" name="TextBox 7"/>
          <p:cNvSpPr txBox="1"/>
          <p:nvPr/>
        </p:nvSpPr>
        <p:spPr>
          <a:xfrm>
            <a:off x="7239000" y="6527800"/>
            <a:ext cx="3213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03. </a:t>
            </a:r>
            <a:r>
              <a:rPr lang="ko-KR" altLang="en-US" sz="3200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소개</a:t>
            </a:r>
            <a:r>
              <a:rPr lang="en-US" sz="3200" b="0" i="0" u="none" strike="noStrike" dirty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 </a:t>
            </a:r>
          </a:p>
        </p:txBody>
      </p:sp>
      <p:sp>
        <p:nvSpPr>
          <p:cNvPr id="66" name="TextBox 12"/>
          <p:cNvSpPr txBox="1"/>
          <p:nvPr/>
        </p:nvSpPr>
        <p:spPr>
          <a:xfrm>
            <a:off x="11074400" y="6527799"/>
            <a:ext cx="4025900" cy="6097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04. </a:t>
            </a:r>
            <a:r>
              <a:rPr lang="ko-KR" altLang="en-US" sz="3200" b="0" i="0" u="none" strike="noStrike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발전방향 및 마무리</a:t>
            </a:r>
            <a:endParaRPr lang="ko-KR" sz="3200" b="0" i="0" u="none" strike="noStrike" dirty="0">
              <a:solidFill>
                <a:srgbClr val="798C5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7" name="TextBox 13"/>
          <p:cNvSpPr txBox="1"/>
          <p:nvPr/>
        </p:nvSpPr>
        <p:spPr>
          <a:xfrm>
            <a:off x="11830050" y="7289800"/>
            <a:ext cx="221615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 </a:t>
            </a:r>
            <a:r>
              <a:rPr lang="ko-KR" altLang="en-US" sz="2200" b="0" i="0" u="none" strike="noStrike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향후 발전 방향</a:t>
            </a: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/>
            </a:r>
            <a:b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 </a:t>
            </a:r>
            <a:r>
              <a:rPr lang="ko-KR" altLang="en-US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 소개 및 소감</a:t>
            </a:r>
            <a:endParaRPr lang="en-US" sz="2200" b="0" i="0" u="none" strike="no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801642" y="5003800"/>
            <a:ext cx="2425700" cy="6796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 </a:t>
            </a:r>
            <a:r>
              <a:rPr lang="ko-KR" altLang="en-US" sz="2200" b="0" i="0" u="none" strike="noStrike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기능 소개</a:t>
            </a:r>
            <a:r>
              <a:rPr lang="en-US" altLang="ko-KR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/>
            </a:r>
            <a:br>
              <a:rPr lang="en-US" altLang="ko-KR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 </a:t>
            </a:r>
            <a:r>
              <a:rPr lang="ko-KR" altLang="en-US" sz="2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현장 시연</a:t>
            </a:r>
            <a:endParaRPr lang="en-US" sz="2200" b="0" i="0" u="none" strike="noStrike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762000" y="9029700"/>
            <a:ext cx="16884415" cy="1295400"/>
          </a:xfrm>
          <a:prstGeom prst="rect">
            <a:avLst/>
          </a:prstGeom>
        </p:spPr>
      </p:pic>
      <p:sp>
        <p:nvSpPr>
          <p:cNvPr id="39" name="TextBox 2"/>
          <p:cNvSpPr txBox="1"/>
          <p:nvPr/>
        </p:nvSpPr>
        <p:spPr>
          <a:xfrm>
            <a:off x="1930400" y="3886200"/>
            <a:ext cx="99187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500" b="0" i="0" u="none" strike="noStrike" dirty="0" smtClean="0">
                <a:solidFill>
                  <a:srgbClr val="A8A18A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Q &amp; A</a:t>
            </a:r>
            <a:endParaRPr lang="en-US" sz="11500" b="0" i="0" u="none" strike="noStrike" dirty="0">
              <a:solidFill>
                <a:srgbClr val="A8A18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7928">
            <a:off x="11308536" y="1999730"/>
            <a:ext cx="3070999" cy="6249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8" b="12702"/>
          <a:stretch/>
        </p:blipFill>
        <p:spPr>
          <a:xfrm>
            <a:off x="11887200" y="3311280"/>
            <a:ext cx="6071602" cy="53374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80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sp>
        <p:nvSpPr>
          <p:cNvPr id="13" name="TextBox 16"/>
          <p:cNvSpPr txBox="1"/>
          <p:nvPr/>
        </p:nvSpPr>
        <p:spPr>
          <a:xfrm>
            <a:off x="4711700" y="850900"/>
            <a:ext cx="8864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i="0" u="none" strike="noStrike" spc="-300" dirty="0" smtClean="0">
                <a:solidFill>
                  <a:srgbClr val="252525"/>
                </a:solidFill>
                <a:ea typeface="Pretendard Medium"/>
              </a:rPr>
              <a:t>기획 배경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7416800" y="2197100"/>
            <a:ext cx="576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우리의 </a:t>
            </a:r>
            <a:r>
              <a:rPr lang="ko-KR" altLang="en-US" sz="2800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고객은 어떤 상황을 겪고 있을까</a:t>
            </a:r>
            <a:r>
              <a:rPr lang="en-US" altLang="ko-KR" sz="2800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</a:t>
            </a:r>
            <a:endParaRPr lang="en-US" sz="2800" b="0" i="0" u="none" strike="noStrike" spc="-100" dirty="0">
              <a:solidFill>
                <a:srgbClr val="8E8C85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5791200" y="2108200"/>
            <a:ext cx="21812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상황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988599"/>
            <a:ext cx="11573926" cy="6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3538526"/>
            <a:ext cx="12911281" cy="5338774"/>
          </a:xfrm>
          <a:prstGeom prst="rect">
            <a:avLst/>
          </a:prstGeom>
        </p:spPr>
      </p:pic>
      <p:sp>
        <p:nvSpPr>
          <p:cNvPr id="15" name="도넛 14"/>
          <p:cNvSpPr/>
          <p:nvPr/>
        </p:nvSpPr>
        <p:spPr>
          <a:xfrm rot="20488100">
            <a:off x="5050598" y="5331130"/>
            <a:ext cx="2301149" cy="989578"/>
          </a:xfrm>
          <a:prstGeom prst="donut">
            <a:avLst>
              <a:gd name="adj" fmla="val 706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2438400" y="8944763"/>
            <a:ext cx="4051300" cy="4659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sz="1800" b="1" i="0" u="none" strike="noStrike" dirty="0" smtClean="0">
                <a:solidFill>
                  <a:srgbClr val="595959"/>
                </a:solidFill>
                <a:latin typeface="NanumSquare Regular"/>
              </a:rPr>
              <a:t>출처</a:t>
            </a:r>
            <a:r>
              <a:rPr lang="en-US" altLang="ko-KR" dirty="0">
                <a:solidFill>
                  <a:srgbClr val="595959"/>
                </a:solidFill>
                <a:latin typeface="NanumSquare Regular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하나은행 </a:t>
            </a: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하나금융경영연구소</a:t>
            </a:r>
            <a:r>
              <a:rPr lang="en-US" sz="1800" b="0" i="0" u="none" strike="noStrike" dirty="0">
                <a:solidFill>
                  <a:srgbClr val="595959"/>
                </a:solidFill>
                <a:latin typeface="NanumSquare Regular"/>
              </a:rPr>
              <a:t> </a:t>
            </a:r>
          </a:p>
        </p:txBody>
      </p:sp>
      <p:sp>
        <p:nvSpPr>
          <p:cNvPr id="2" name="오른쪽 화살표 1"/>
          <p:cNvSpPr/>
          <p:nvPr/>
        </p:nvSpPr>
        <p:spPr>
          <a:xfrm rot="20521411">
            <a:off x="4241800" y="6348177"/>
            <a:ext cx="4495800" cy="92116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14400" y="3317921"/>
            <a:ext cx="16459200" cy="601022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16"/>
          <p:cNvSpPr txBox="1"/>
          <p:nvPr/>
        </p:nvSpPr>
        <p:spPr>
          <a:xfrm>
            <a:off x="4495800" y="5407182"/>
            <a:ext cx="8864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000" b="1" i="0" u="none" strike="noStrike" spc="-300" dirty="0" smtClean="0">
                <a:solidFill>
                  <a:schemeClr val="accent2">
                    <a:lumMod val="40000"/>
                    <a:lumOff val="60000"/>
                  </a:schemeClr>
                </a:solidFill>
                <a:ea typeface="Pretendard Medium"/>
              </a:rPr>
              <a:t>향기 시장 </a:t>
            </a:r>
            <a:r>
              <a:rPr lang="ko-KR" altLang="en-US" sz="6000" b="1" i="0" u="none" strike="noStrike" spc="-300" dirty="0" smtClean="0">
                <a:solidFill>
                  <a:schemeClr val="bg1"/>
                </a:solidFill>
                <a:ea typeface="Pretendard Medium"/>
              </a:rPr>
              <a:t>규모</a:t>
            </a:r>
            <a:endParaRPr lang="en-US" altLang="ko-KR" sz="6000" b="1" i="0" u="none" strike="noStrike" spc="-300" dirty="0" smtClean="0">
              <a:solidFill>
                <a:schemeClr val="bg1"/>
              </a:solidFill>
              <a:ea typeface="Pretendard Medium"/>
            </a:endParaRPr>
          </a:p>
          <a:p>
            <a:pPr lvl="0" algn="ctr">
              <a:lnSpc>
                <a:spcPct val="95449"/>
              </a:lnSpc>
            </a:pPr>
            <a:r>
              <a:rPr lang="ko-KR" altLang="en-US" sz="6000" b="1" i="0" u="none" strike="noStrike" spc="-300" dirty="0" smtClean="0">
                <a:solidFill>
                  <a:schemeClr val="bg1"/>
                </a:solidFill>
                <a:ea typeface="Pretendard Medium"/>
              </a:rPr>
              <a:t>지속적 </a:t>
            </a:r>
            <a:r>
              <a:rPr lang="ko-KR" altLang="en-US" sz="6000" b="1" i="0" u="none" strike="noStrike" spc="-300" dirty="0" smtClean="0">
                <a:solidFill>
                  <a:schemeClr val="accent2">
                    <a:lumMod val="40000"/>
                    <a:lumOff val="60000"/>
                  </a:schemeClr>
                </a:solidFill>
                <a:ea typeface="Pretendard Medium"/>
              </a:rPr>
              <a:t>성장</a:t>
            </a:r>
            <a:endParaRPr lang="ko-KR" sz="6000" b="1" i="0" u="none" strike="noStrike" spc="-300" dirty="0">
              <a:solidFill>
                <a:schemeClr val="accent2">
                  <a:lumMod val="40000"/>
                  <a:lumOff val="60000"/>
                </a:schemeClr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11700" y="850900"/>
            <a:ext cx="8864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i="0" u="none" strike="noStrike" spc="-300" dirty="0" smtClean="0">
                <a:solidFill>
                  <a:srgbClr val="252525"/>
                </a:solidFill>
                <a:ea typeface="Pretendard Medium"/>
              </a:rPr>
              <a:t>기획 배경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  <p:sp>
        <p:nvSpPr>
          <p:cNvPr id="18" name="TextBox 26"/>
          <p:cNvSpPr txBox="1"/>
          <p:nvPr/>
        </p:nvSpPr>
        <p:spPr>
          <a:xfrm>
            <a:off x="7416800" y="2197100"/>
            <a:ext cx="576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우리의 </a:t>
            </a:r>
            <a:r>
              <a:rPr lang="ko-KR" altLang="en-US" sz="2800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고객은 어떤 상황을 겪고 있을까</a:t>
            </a:r>
            <a:r>
              <a:rPr lang="en-US" altLang="ko-KR" sz="2800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</a:t>
            </a:r>
            <a:endParaRPr lang="en-US" sz="2800" b="0" i="0" u="none" strike="noStrike" spc="-100" dirty="0">
              <a:solidFill>
                <a:srgbClr val="8E8C85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791200" y="2108200"/>
            <a:ext cx="21812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상황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94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22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05350"/>
              </p:ext>
            </p:extLst>
          </p:nvPr>
        </p:nvGraphicFramePr>
        <p:xfrm>
          <a:off x="1981200" y="3517262"/>
          <a:ext cx="14808200" cy="507524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42580656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93287685"/>
                    </a:ext>
                  </a:extLst>
                </a:gridCol>
                <a:gridCol w="4236720">
                  <a:extLst>
                    <a:ext uri="{9D8B030D-6E8A-4147-A177-3AD203B41FA5}">
                      <a16:colId xmlns:a16="http://schemas.microsoft.com/office/drawing/2014/main" val="1802823283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2978039799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356951331"/>
                    </a:ext>
                  </a:extLst>
                </a:gridCol>
              </a:tblGrid>
              <a:tr h="488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브랜드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제품명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특징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기능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활용 공간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792036"/>
                  </a:ext>
                </a:extLst>
              </a:tr>
              <a:tr h="1528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LG</a:t>
                      </a:r>
                      <a:r>
                        <a:rPr lang="en-US" altLang="ko-KR" sz="2400" b="1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생활건강</a:t>
                      </a:r>
                      <a:endParaRPr lang="ko-KR" altLang="en-US" sz="2400" b="1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아우라 스마트 </a:t>
                      </a:r>
                      <a:r>
                        <a:rPr lang="ko-KR" altLang="en-US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디퓨저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동작 및 조도 센서를 활용한 자동 분사 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/>
                      </a:r>
                      <a:b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</a:b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동작 분석 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X,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단순 탐지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)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모션 모드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타이머 모드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가정용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219136"/>
                  </a:ext>
                </a:extLst>
              </a:tr>
              <a:tr h="1528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센트프로</a:t>
                      </a:r>
                      <a:endParaRPr lang="en-US" altLang="ko-KR" sz="2400" b="1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스마트 </a:t>
                      </a:r>
                      <a:r>
                        <a:rPr lang="ko-KR" altLang="en-US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디퓨저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스탠디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라이프 스타일에 맞춘 향기 추천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5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가지 기본 향 조합으로 다양한 향기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가지 모드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설정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가능</a:t>
                      </a:r>
                      <a:endParaRPr lang="en-US" altLang="ko-KR" baseline="0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사용자가 맞춘 시간에 분사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강도 및 작동 시간 조절 가능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치과</a:t>
                      </a:r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피부과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, </a:t>
                      </a:r>
                      <a:b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</a:b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요양병원 등 상업용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326664"/>
                  </a:ext>
                </a:extLst>
              </a:tr>
              <a:tr h="1528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딥센트</a:t>
                      </a:r>
                      <a:endParaRPr lang="ko-KR" altLang="en-US" sz="2400" b="1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딥센트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라운지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- 1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가지 향만 제공하던 기존 제품 한계 해결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4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가지 고체 형태의 캡슐로 </a:t>
                      </a:r>
                      <a:r>
                        <a:rPr lang="ko-KR" altLang="en-US" baseline="0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커스텀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향 제공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각 캡슐 농도 조절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algn="ctr" latinLnBrk="1">
                        <a:buFontTx/>
                        <a:buChar char="-"/>
                      </a:pP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요일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시간 설정</a:t>
                      </a:r>
                      <a:endParaRPr lang="en-US" altLang="ko-KR" baseline="0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algn="ctr" latinLnBrk="1">
                        <a:buFontTx/>
                        <a:buChar char="-"/>
                      </a:pP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최대 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9 ~ 10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평 공간 커버 가능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가정용 및 소형 상업 공간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9828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4400" y="3314700"/>
            <a:ext cx="16459200" cy="58514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6"/>
          <p:cNvSpPr txBox="1"/>
          <p:nvPr/>
        </p:nvSpPr>
        <p:spPr>
          <a:xfrm>
            <a:off x="4495800" y="5407182"/>
            <a:ext cx="8864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000" b="1" spc="-3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Pretendard Medium"/>
              </a:rPr>
              <a:t>사용자 데이터 </a:t>
            </a:r>
            <a:r>
              <a:rPr lang="ko-KR" altLang="en-US" sz="6000" b="1" spc="-300" dirty="0" smtClean="0">
                <a:solidFill>
                  <a:schemeClr val="bg1"/>
                </a:solidFill>
                <a:ea typeface="Pretendard Medium"/>
              </a:rPr>
              <a:t>기반</a:t>
            </a:r>
            <a:endParaRPr lang="en-US" altLang="ko-KR" sz="6000" b="1" spc="-300" dirty="0" smtClean="0">
              <a:solidFill>
                <a:schemeClr val="bg1"/>
              </a:solidFill>
              <a:ea typeface="Pretendard Medium"/>
            </a:endParaRPr>
          </a:p>
          <a:p>
            <a:pPr lvl="0" algn="ctr">
              <a:lnSpc>
                <a:spcPct val="95449"/>
              </a:lnSpc>
            </a:pPr>
            <a:r>
              <a:rPr lang="ko-KR" altLang="en-US" sz="6000" b="1" i="0" u="none" strike="noStrike" spc="-300" dirty="0" smtClean="0">
                <a:solidFill>
                  <a:schemeClr val="bg1"/>
                </a:solidFill>
                <a:ea typeface="Pretendard Medium"/>
              </a:rPr>
              <a:t>자동화 서비스 </a:t>
            </a:r>
            <a:r>
              <a:rPr lang="ko-KR" altLang="en-US" sz="6000" b="1" i="0" u="none" strike="noStrike" spc="-3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Pretendard Medium"/>
              </a:rPr>
              <a:t>부재</a:t>
            </a:r>
            <a:endParaRPr lang="ko-KR" sz="6000" b="1" i="0" u="none" strike="noStrike" spc="-300" dirty="0">
              <a:solidFill>
                <a:schemeClr val="tx2">
                  <a:lumMod val="40000"/>
                  <a:lumOff val="60000"/>
                </a:schemeClr>
              </a:solidFill>
              <a:ea typeface="Pretendard Medium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4711700" y="850900"/>
            <a:ext cx="8864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i="0" u="none" strike="noStrike" spc="-300" dirty="0" smtClean="0">
                <a:solidFill>
                  <a:srgbClr val="252525"/>
                </a:solidFill>
                <a:ea typeface="Pretendard Medium"/>
              </a:rPr>
              <a:t>기획 배경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7416800" y="2197100"/>
            <a:ext cx="576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우리의 </a:t>
            </a:r>
            <a:r>
              <a:rPr lang="ko-KR" altLang="en-US" sz="2800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고객은 어떤 상황을 겪고 있을까</a:t>
            </a:r>
            <a:r>
              <a:rPr lang="en-US" altLang="ko-KR" sz="2800" spc="-100" dirty="0" smtClean="0">
                <a:solidFill>
                  <a:srgbClr val="8E8C85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</a:t>
            </a:r>
            <a:endParaRPr lang="en-US" sz="2800" b="0" i="0" u="none" strike="noStrike" spc="-100" dirty="0">
              <a:solidFill>
                <a:srgbClr val="8E8C85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5791200" y="2108200"/>
            <a:ext cx="2181225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상황</a:t>
            </a:r>
            <a:endParaRPr lang="ko-KR" sz="3200" b="1" i="0" u="none" strike="noStrike" dirty="0">
              <a:solidFill>
                <a:srgbClr val="5B674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5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4711700" y="876300"/>
            <a:ext cx="8864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6600" b="1" spc="-300" dirty="0" smtClean="0">
                <a:solidFill>
                  <a:srgbClr val="252525"/>
                </a:solidFill>
                <a:ea typeface="Pretendard Medium"/>
              </a:rPr>
              <a:t>주요 기능 소개</a:t>
            </a:r>
            <a:endParaRPr lang="ko-KR" sz="6600" b="1" i="0" u="none" strike="noStrike" spc="-300" dirty="0">
              <a:solidFill>
                <a:srgbClr val="252525"/>
              </a:solidFill>
              <a:ea typeface="Pretendard Medium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926414" y="9360758"/>
            <a:ext cx="16281400" cy="1028700"/>
          </a:xfrm>
          <a:prstGeom prst="rect">
            <a:avLst/>
          </a:prstGeom>
        </p:spPr>
      </p:pic>
      <p:sp>
        <p:nvSpPr>
          <p:cNvPr id="15" name="TextBox 26"/>
          <p:cNvSpPr txBox="1"/>
          <p:nvPr/>
        </p:nvSpPr>
        <p:spPr>
          <a:xfrm>
            <a:off x="7619999" y="2222500"/>
            <a:ext cx="5689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어떤 주요 기능이 있는지 소개합니다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5334000" y="21336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 소개</a:t>
            </a:r>
            <a:endParaRPr lang="ko-KR" sz="3200" b="1" i="0" u="none" strike="noStrike" dirty="0">
              <a:solidFill>
                <a:srgbClr val="5B674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718054" y="4974062"/>
            <a:ext cx="10851893" cy="2836438"/>
            <a:chOff x="3813175" y="4974062"/>
            <a:chExt cx="10851893" cy="2836438"/>
          </a:xfrm>
        </p:grpSpPr>
        <p:cxnSp>
          <p:nvCxnSpPr>
            <p:cNvPr id="5" name="직선 연결선 4"/>
            <p:cNvCxnSpPr/>
            <p:nvPr/>
          </p:nvCxnSpPr>
          <p:spPr>
            <a:xfrm flipV="1">
              <a:off x="6019800" y="6391415"/>
              <a:ext cx="6553200" cy="17038"/>
            </a:xfrm>
            <a:prstGeom prst="line">
              <a:avLst/>
            </a:prstGeom>
            <a:ln w="190500">
              <a:solidFill>
                <a:srgbClr val="798C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타원 1"/>
            <p:cNvSpPr/>
            <p:nvPr/>
          </p:nvSpPr>
          <p:spPr>
            <a:xfrm>
              <a:off x="4267200" y="4984890"/>
              <a:ext cx="2866768" cy="2819400"/>
            </a:xfrm>
            <a:prstGeom prst="ellipse">
              <a:avLst/>
            </a:prstGeom>
            <a:solidFill>
              <a:srgbClr val="798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495800" y="5228795"/>
              <a:ext cx="2438400" cy="234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12"/>
            <p:cNvSpPr txBox="1"/>
            <p:nvPr/>
          </p:nvSpPr>
          <p:spPr>
            <a:xfrm>
              <a:off x="3813175" y="5913153"/>
              <a:ext cx="37592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초기 등록</a:t>
              </a:r>
              <a:r>
                <a:rPr lang="en-US" altLang="ko-KR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/>
              </a:r>
              <a:br>
                <a:rPr lang="en-US" altLang="ko-KR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</a:br>
              <a:r>
                <a:rPr lang="ko-KR" altLang="en-US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단계</a:t>
              </a:r>
              <a:endParaRPr lang="ko-KR" sz="32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4648200" y="5359540"/>
              <a:ext cx="2133600" cy="2063750"/>
            </a:xfrm>
            <a:prstGeom prst="ellipse">
              <a:avLst/>
            </a:prstGeom>
            <a:noFill/>
            <a:ln>
              <a:solidFill>
                <a:srgbClr val="A8A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1353800" y="4991100"/>
              <a:ext cx="2866768" cy="2819400"/>
            </a:xfrm>
            <a:prstGeom prst="ellipse">
              <a:avLst/>
            </a:prstGeom>
            <a:solidFill>
              <a:srgbClr val="798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11582400" y="5235005"/>
              <a:ext cx="2438400" cy="234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11734800" y="5365750"/>
              <a:ext cx="2133600" cy="2063750"/>
            </a:xfrm>
            <a:prstGeom prst="ellipse">
              <a:avLst/>
            </a:prstGeom>
            <a:noFill/>
            <a:ln>
              <a:solidFill>
                <a:srgbClr val="A8A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7810500" y="4974062"/>
              <a:ext cx="2866768" cy="2819400"/>
            </a:xfrm>
            <a:prstGeom prst="ellipse">
              <a:avLst/>
            </a:prstGeom>
            <a:solidFill>
              <a:srgbClr val="798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8039100" y="5217967"/>
              <a:ext cx="2438400" cy="234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8191500" y="5348712"/>
              <a:ext cx="2133600" cy="2063750"/>
            </a:xfrm>
            <a:prstGeom prst="ellipse">
              <a:avLst/>
            </a:prstGeom>
            <a:noFill/>
            <a:ln>
              <a:solidFill>
                <a:srgbClr val="A8A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12"/>
            <p:cNvSpPr txBox="1"/>
            <p:nvPr/>
          </p:nvSpPr>
          <p:spPr>
            <a:xfrm>
              <a:off x="7362568" y="5828591"/>
              <a:ext cx="37592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이용</a:t>
              </a:r>
              <a:r>
                <a:rPr lang="en-US" altLang="ko-KR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/>
              </a:r>
              <a:br>
                <a:rPr lang="en-US" altLang="ko-KR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</a:br>
              <a:r>
                <a:rPr lang="ko-KR" altLang="en-US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단계</a:t>
              </a:r>
              <a:endParaRPr lang="ko-KR" sz="32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6" name="TextBox 12"/>
            <p:cNvSpPr txBox="1"/>
            <p:nvPr/>
          </p:nvSpPr>
          <p:spPr>
            <a:xfrm>
              <a:off x="10905868" y="5828591"/>
              <a:ext cx="3759200" cy="38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활용</a:t>
              </a:r>
              <a:r>
                <a:rPr lang="en-US" altLang="ko-KR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/>
              </a:r>
              <a:br>
                <a:rPr lang="en-US" altLang="ko-KR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</a:br>
              <a:r>
                <a:rPr lang="ko-KR" altLang="en-US" sz="3200" dirty="0" smtClean="0">
                  <a:solidFill>
                    <a:srgbClr val="0000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단계</a:t>
              </a:r>
              <a:endParaRPr lang="ko-KR" sz="32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47" name="TextBox 7"/>
          <p:cNvSpPr txBox="1"/>
          <p:nvPr/>
        </p:nvSpPr>
        <p:spPr>
          <a:xfrm>
            <a:off x="6477000" y="3800615"/>
            <a:ext cx="5334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&lt;  </a:t>
            </a:r>
            <a:r>
              <a:rPr lang="ko-KR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고객 </a:t>
            </a: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여정에 따른 기능 </a:t>
            </a:r>
            <a:r>
              <a:rPr lang="ko-KR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정리  </a:t>
            </a:r>
            <a:r>
              <a:rPr lang="en-US" altLang="ko-K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&gt;</a:t>
            </a:r>
            <a:endParaRPr lang="ko-KR" altLang="ko-KR" sz="3200" b="1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9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2834" y="4174118"/>
            <a:ext cx="3124200" cy="139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2834" y="4533900"/>
            <a:ext cx="79248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11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sp>
        <p:nvSpPr>
          <p:cNvPr id="15" name="TextBox 26"/>
          <p:cNvSpPr txBox="1"/>
          <p:nvPr/>
        </p:nvSpPr>
        <p:spPr>
          <a:xfrm>
            <a:off x="2667000" y="812800"/>
            <a:ext cx="6695288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어떤 주요 기능이 있는지 소개합니다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927887" y="723900"/>
            <a:ext cx="2577313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 소개</a:t>
            </a:r>
            <a:endParaRPr lang="ko-KR" sz="3200" b="1" i="0" u="none" strike="noStrike" dirty="0">
              <a:solidFill>
                <a:srgbClr val="5B674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6477000" y="4990609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기기 등록 및 관리 </a:t>
            </a:r>
            <a:endParaRPr lang="ko-KR" sz="2800" b="0" i="0" u="none" strike="noStrike" dirty="0">
              <a:solidFill>
                <a:srgbClr val="798C5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9448800" y="5041900"/>
            <a:ext cx="4470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디바이스</a:t>
            </a:r>
            <a:r>
              <a:rPr lang="en-US" altLang="ko-KR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장착 캡슐</a:t>
            </a:r>
            <a:r>
              <a:rPr lang="en-US" altLang="ko-KR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b="0" i="0" u="none" strike="noStrike" dirty="0" err="1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기본향</a:t>
            </a:r>
            <a:r>
              <a:rPr lang="en-US" altLang="ko-KR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등록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2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6477000" y="5664200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798C5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그룹 기능</a:t>
            </a:r>
            <a:endParaRPr lang="ko-KR" sz="2800" b="0" i="0" u="none" strike="noStrike" dirty="0">
              <a:solidFill>
                <a:srgbClr val="798C5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9448799" y="5740400"/>
            <a:ext cx="5029201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가족과 함께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디바이스를 관리</a:t>
            </a:r>
            <a:endParaRPr lang="en-US" sz="2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4322425" y="1485900"/>
            <a:ext cx="2866768" cy="2819400"/>
          </a:xfrm>
          <a:prstGeom prst="ellips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4551025" y="1729805"/>
            <a:ext cx="2438400" cy="23468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2" idx="4"/>
          </p:cNvCxnSpPr>
          <p:nvPr/>
        </p:nvCxnSpPr>
        <p:spPr>
          <a:xfrm flipH="1">
            <a:off x="15748001" y="4305300"/>
            <a:ext cx="7808" cy="8610600"/>
          </a:xfrm>
          <a:prstGeom prst="line">
            <a:avLst/>
          </a:prstGeom>
          <a:ln w="190500">
            <a:solidFill>
              <a:srgbClr val="798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5214600" y="8594500"/>
            <a:ext cx="1066800" cy="990600"/>
          </a:xfrm>
          <a:prstGeom prst="ellips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2"/>
          <p:cNvSpPr txBox="1"/>
          <p:nvPr/>
        </p:nvSpPr>
        <p:spPr>
          <a:xfrm>
            <a:off x="13868400" y="2414163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초기 등록</a:t>
            </a:r>
            <a:r>
              <a:rPr lang="en-US" altLang="ko-KR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/>
            </a:r>
            <a:br>
              <a:rPr lang="en-US" altLang="ko-KR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단계</a:t>
            </a:r>
            <a:endParaRPr lang="ko-KR" sz="32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703425" y="1860550"/>
            <a:ext cx="2133600" cy="2063750"/>
          </a:xfrm>
          <a:prstGeom prst="ellipse">
            <a:avLst/>
          </a:prstGeom>
          <a:noFill/>
          <a:ln>
            <a:solidFill>
              <a:srgbClr val="A8A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/>
        </p:nvSpPr>
        <p:spPr>
          <a:xfrm rot="13600766">
            <a:off x="14082161" y="3501566"/>
            <a:ext cx="666387" cy="838200"/>
          </a:xfrm>
          <a:prstGeom prst="triangl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기기등록배속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18300" y="2207493"/>
            <a:ext cx="3506100" cy="7028827"/>
          </a:xfrm>
          <a:prstGeom prst="roundRect">
            <a:avLst>
              <a:gd name="adj" fmla="val 9589"/>
            </a:avLst>
          </a:prstGeom>
        </p:spPr>
      </p:pic>
      <p:pic>
        <p:nvPicPr>
          <p:cNvPr id="6" name="초대코드생성1.3배속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65197" y="2095500"/>
            <a:ext cx="3412306" cy="7239000"/>
          </a:xfrm>
          <a:prstGeom prst="roundRect">
            <a:avLst>
              <a:gd name="adj" fmla="val 8744"/>
            </a:avLst>
          </a:prstGeom>
        </p:spPr>
      </p:pic>
      <p:pic>
        <p:nvPicPr>
          <p:cNvPr id="48" name="초대코드입력1.3배속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05191" y="2111130"/>
            <a:ext cx="3419209" cy="7315200"/>
          </a:xfrm>
          <a:prstGeom prst="roundRect">
            <a:avLst>
              <a:gd name="adj" fmla="val 8760"/>
            </a:avLst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35" y="1921743"/>
            <a:ext cx="3821240" cy="76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534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37" y="2552700"/>
            <a:ext cx="3124200" cy="139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137" y="2914650"/>
            <a:ext cx="7924800" cy="1790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2"/>
          <p:cNvSpPr txBox="1"/>
          <p:nvPr/>
        </p:nvSpPr>
        <p:spPr>
          <a:xfrm>
            <a:off x="6306537" y="3314700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 smtClean="0">
                <a:solidFill>
                  <a:srgbClr val="798C56"/>
                </a:solidFill>
                <a:ea typeface="Pretendard SemiBold"/>
              </a:rPr>
              <a:t>예약 모드</a:t>
            </a:r>
            <a:endParaRPr lang="ko-KR" sz="2800" b="0" i="0" u="none" strike="noStrike" dirty="0">
              <a:solidFill>
                <a:srgbClr val="798C56"/>
              </a:solidFill>
              <a:ea typeface="Pretendard SemiBold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6350000" y="3848100"/>
            <a:ext cx="7747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시간과 요일을 바탕으로 사용자가 </a:t>
            </a:r>
            <a:r>
              <a:rPr lang="ko-KR" altLang="en-US" sz="22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하는 때 분사하는 모드</a:t>
            </a:r>
            <a:endParaRPr lang="en-US" sz="2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15849600" y="38100"/>
            <a:ext cx="33210" cy="10318750"/>
          </a:xfrm>
          <a:prstGeom prst="line">
            <a:avLst/>
          </a:prstGeom>
          <a:ln w="190500">
            <a:solidFill>
              <a:srgbClr val="798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15349409" y="-723900"/>
            <a:ext cx="1066800" cy="990600"/>
          </a:xfrm>
          <a:prstGeom prst="ellips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4401800" y="3014179"/>
            <a:ext cx="2866768" cy="2819400"/>
          </a:xfrm>
          <a:prstGeom prst="ellips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4630400" y="3258084"/>
            <a:ext cx="2438400" cy="23468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2"/>
          <p:cNvSpPr txBox="1"/>
          <p:nvPr/>
        </p:nvSpPr>
        <p:spPr>
          <a:xfrm>
            <a:off x="13947775" y="3848100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이용</a:t>
            </a:r>
            <a:r>
              <a:rPr lang="en-US" altLang="ko-KR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/>
            </a:r>
            <a:br>
              <a:rPr lang="en-US" altLang="ko-KR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단계</a:t>
            </a:r>
            <a:endParaRPr lang="ko-KR" sz="32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782800" y="3388829"/>
            <a:ext cx="2133600" cy="2063750"/>
          </a:xfrm>
          <a:prstGeom prst="ellipse">
            <a:avLst/>
          </a:prstGeom>
          <a:noFill/>
          <a:ln>
            <a:solidFill>
              <a:srgbClr val="A8A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5349409" y="9944100"/>
            <a:ext cx="1066800" cy="990600"/>
          </a:xfrm>
          <a:prstGeom prst="ellips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출근예약모드1.3배속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5695" y="2185023"/>
            <a:ext cx="3527787" cy="716247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876800" y="4644207"/>
            <a:ext cx="4295281" cy="3775893"/>
            <a:chOff x="7515719" y="5524500"/>
            <a:chExt cx="4295281" cy="3775893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38" b="12702"/>
            <a:stretch/>
          </p:blipFill>
          <p:spPr>
            <a:xfrm flipH="1">
              <a:off x="7515719" y="5524500"/>
              <a:ext cx="4295281" cy="3775893"/>
            </a:xfrm>
            <a:prstGeom prst="rect">
              <a:avLst/>
            </a:prstGeom>
            <a:effectLst/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11" t="41269" r="22586" b="30581"/>
            <a:stretch/>
          </p:blipFill>
          <p:spPr>
            <a:xfrm flipH="1">
              <a:off x="8523051" y="7770894"/>
              <a:ext cx="849549" cy="1217559"/>
            </a:xfrm>
            <a:prstGeom prst="rect">
              <a:avLst/>
            </a:prstGeom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8163913" y="5969237"/>
            <a:ext cx="1466847" cy="1363139"/>
            <a:chOff x="10210800" y="7124700"/>
            <a:chExt cx="1012822" cy="838200"/>
          </a:xfrm>
        </p:grpSpPr>
        <p:cxnSp>
          <p:nvCxnSpPr>
            <p:cNvPr id="60" name="직선 연결선 59"/>
            <p:cNvCxnSpPr/>
            <p:nvPr/>
          </p:nvCxnSpPr>
          <p:spPr>
            <a:xfrm flipV="1">
              <a:off x="10210800" y="7124700"/>
              <a:ext cx="767617" cy="328514"/>
            </a:xfrm>
            <a:prstGeom prst="line">
              <a:avLst/>
            </a:prstGeom>
            <a:ln w="63500" cap="rnd">
              <a:solidFill>
                <a:srgbClr val="A8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V="1">
              <a:off x="10393724" y="7353300"/>
              <a:ext cx="829898" cy="169001"/>
            </a:xfrm>
            <a:prstGeom prst="line">
              <a:avLst/>
            </a:prstGeom>
            <a:ln w="63500" cap="rnd">
              <a:solidFill>
                <a:srgbClr val="A8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10242186" y="7715758"/>
              <a:ext cx="566487" cy="247142"/>
            </a:xfrm>
            <a:prstGeom prst="line">
              <a:avLst/>
            </a:prstGeom>
            <a:ln w="63500" cap="rnd">
              <a:solidFill>
                <a:srgbClr val="A8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10353678" y="7652501"/>
              <a:ext cx="767858" cy="98400"/>
            </a:xfrm>
            <a:prstGeom prst="line">
              <a:avLst/>
            </a:prstGeom>
            <a:ln w="63500" cap="rnd">
              <a:solidFill>
                <a:srgbClr val="A8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10379324" y="5832474"/>
            <a:ext cx="3192372" cy="2740026"/>
            <a:chOff x="10379324" y="5832474"/>
            <a:chExt cx="3192372" cy="2740026"/>
          </a:xfrm>
        </p:grpSpPr>
        <p:pic>
          <p:nvPicPr>
            <p:cNvPr id="1062" name="Picture 38" descr="디지털 시계 - 무료 교육개 아이콘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9324" y="5832474"/>
              <a:ext cx="2740025" cy="2740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원호 78"/>
            <p:cNvSpPr/>
            <p:nvPr/>
          </p:nvSpPr>
          <p:spPr>
            <a:xfrm>
              <a:off x="12496800" y="6244890"/>
              <a:ext cx="838200" cy="1012064"/>
            </a:xfrm>
            <a:prstGeom prst="arc">
              <a:avLst>
                <a:gd name="adj1" fmla="val 16289931"/>
                <a:gd name="adj2" fmla="val 19978001"/>
              </a:avLst>
            </a:prstGeom>
            <a:ln w="6350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원호 101"/>
            <p:cNvSpPr/>
            <p:nvPr/>
          </p:nvSpPr>
          <p:spPr>
            <a:xfrm rot="20463850">
              <a:off x="12835942" y="6032085"/>
              <a:ext cx="735754" cy="1012064"/>
            </a:xfrm>
            <a:prstGeom prst="arc">
              <a:avLst>
                <a:gd name="adj1" fmla="val 16621901"/>
                <a:gd name="adj2" fmla="val 58378"/>
              </a:avLst>
            </a:prstGeom>
            <a:ln w="6350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이등변 삼각형 42"/>
          <p:cNvSpPr/>
          <p:nvPr/>
        </p:nvSpPr>
        <p:spPr>
          <a:xfrm rot="17588352">
            <a:off x="13871265" y="3417058"/>
            <a:ext cx="666387" cy="838200"/>
          </a:xfrm>
          <a:prstGeom prst="triangl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26"/>
          <p:cNvSpPr txBox="1"/>
          <p:nvPr/>
        </p:nvSpPr>
        <p:spPr>
          <a:xfrm>
            <a:off x="2667000" y="812800"/>
            <a:ext cx="6695288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어떤 주요 기능이 있는지 소개합니다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5" name="TextBox 7"/>
          <p:cNvSpPr txBox="1"/>
          <p:nvPr/>
        </p:nvSpPr>
        <p:spPr>
          <a:xfrm>
            <a:off x="927887" y="723900"/>
            <a:ext cx="2577313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 소개</a:t>
            </a:r>
            <a:endParaRPr lang="ko-KR" sz="3200" b="1" i="0" u="none" strike="noStrike" dirty="0">
              <a:solidFill>
                <a:srgbClr val="5B674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35" y="1921743"/>
            <a:ext cx="3821240" cy="76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5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914400" y="9328150"/>
            <a:ext cx="16281400" cy="10287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>
            <a:off x="15849600" y="38100"/>
            <a:ext cx="33210" cy="10318750"/>
          </a:xfrm>
          <a:prstGeom prst="line">
            <a:avLst/>
          </a:prstGeom>
          <a:ln w="190500">
            <a:solidFill>
              <a:srgbClr val="798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15349409" y="-723900"/>
            <a:ext cx="1066800" cy="990600"/>
          </a:xfrm>
          <a:prstGeom prst="ellips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4401800" y="3014179"/>
            <a:ext cx="2866768" cy="2819400"/>
          </a:xfrm>
          <a:prstGeom prst="ellips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14630400" y="3258084"/>
            <a:ext cx="2438400" cy="23468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12"/>
          <p:cNvSpPr txBox="1"/>
          <p:nvPr/>
        </p:nvSpPr>
        <p:spPr>
          <a:xfrm>
            <a:off x="13947775" y="3848100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이용</a:t>
            </a:r>
            <a:r>
              <a:rPr lang="en-US" altLang="ko-KR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/>
            </a:r>
            <a:br>
              <a:rPr lang="en-US" altLang="ko-KR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sz="32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단계</a:t>
            </a:r>
            <a:endParaRPr lang="ko-KR" sz="32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782800" y="3388829"/>
            <a:ext cx="2133600" cy="2063750"/>
          </a:xfrm>
          <a:prstGeom prst="ellipse">
            <a:avLst/>
          </a:prstGeom>
          <a:noFill/>
          <a:ln>
            <a:solidFill>
              <a:srgbClr val="A8A1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15349409" y="9944100"/>
            <a:ext cx="1066800" cy="990600"/>
          </a:xfrm>
          <a:prstGeom prst="ellips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자동화모드1.3배속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5400" y="2171700"/>
            <a:ext cx="3407809" cy="7174682"/>
          </a:xfrm>
          <a:prstGeom prst="roundRect">
            <a:avLst>
              <a:gd name="adj" fmla="val 6847"/>
            </a:avLst>
          </a:prstGeom>
        </p:spPr>
      </p:pic>
      <p:grpSp>
        <p:nvGrpSpPr>
          <p:cNvPr id="43" name="그룹 42"/>
          <p:cNvGrpSpPr/>
          <p:nvPr/>
        </p:nvGrpSpPr>
        <p:grpSpPr>
          <a:xfrm>
            <a:off x="4876800" y="4644207"/>
            <a:ext cx="4295281" cy="3775893"/>
            <a:chOff x="7515719" y="5524500"/>
            <a:chExt cx="4295281" cy="377589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38" b="12702"/>
            <a:stretch/>
          </p:blipFill>
          <p:spPr>
            <a:xfrm flipH="1">
              <a:off x="7515719" y="5524500"/>
              <a:ext cx="4295281" cy="3775893"/>
            </a:xfrm>
            <a:prstGeom prst="rect">
              <a:avLst/>
            </a:prstGeom>
            <a:effectLst/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11" t="41269" r="22586" b="30581"/>
            <a:stretch/>
          </p:blipFill>
          <p:spPr>
            <a:xfrm flipH="1">
              <a:off x="8523051" y="7770894"/>
              <a:ext cx="849549" cy="1217559"/>
            </a:xfrm>
            <a:prstGeom prst="rect">
              <a:avLst/>
            </a:prstGeom>
            <a:effectLst/>
          </p:spPr>
        </p:pic>
      </p:grpSp>
      <p:pic>
        <p:nvPicPr>
          <p:cNvPr id="61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137" y="2552700"/>
            <a:ext cx="3124200" cy="139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3137" y="2914651"/>
            <a:ext cx="7924800" cy="1763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이등변 삼각형 64"/>
          <p:cNvSpPr/>
          <p:nvPr/>
        </p:nvSpPr>
        <p:spPr>
          <a:xfrm rot="17588352">
            <a:off x="13871265" y="3417058"/>
            <a:ext cx="666387" cy="838200"/>
          </a:xfrm>
          <a:prstGeom prst="triangle">
            <a:avLst/>
          </a:prstGeom>
          <a:solidFill>
            <a:srgbClr val="798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12"/>
          <p:cNvSpPr txBox="1"/>
          <p:nvPr/>
        </p:nvSpPr>
        <p:spPr>
          <a:xfrm>
            <a:off x="6299200" y="3300039"/>
            <a:ext cx="3759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798C56"/>
                </a:solidFill>
                <a:ea typeface="Pretendard SemiBold"/>
              </a:rPr>
              <a:t>자동화 모드</a:t>
            </a:r>
            <a:endParaRPr lang="ko-KR" sz="2800" b="0" i="0" u="none" strike="noStrike" dirty="0">
              <a:solidFill>
                <a:srgbClr val="798C56"/>
              </a:solidFill>
              <a:ea typeface="Pretendard SemiBold"/>
            </a:endParaRPr>
          </a:p>
        </p:txBody>
      </p:sp>
      <p:sp>
        <p:nvSpPr>
          <p:cNvPr id="67" name="TextBox 13"/>
          <p:cNvSpPr txBox="1"/>
          <p:nvPr/>
        </p:nvSpPr>
        <p:spPr>
          <a:xfrm>
            <a:off x="6350000" y="3848100"/>
            <a:ext cx="7747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2200" b="0" i="0" u="none" strike="noStrike" dirty="0" err="1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탈취모드</a:t>
            </a:r>
            <a:r>
              <a:rPr lang="en-US" altLang="ko-KR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200" dirty="0" err="1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동작모드</a:t>
            </a:r>
            <a:r>
              <a:rPr lang="en-US" altLang="ko-KR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운동</a:t>
            </a:r>
            <a:r>
              <a:rPr lang="en-US" altLang="ko-KR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휴식</a:t>
            </a:r>
            <a:r>
              <a:rPr lang="en-US" altLang="ko-KR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), </a:t>
            </a:r>
            <a:r>
              <a:rPr lang="ko-KR" altLang="en-US" sz="2200" dirty="0" err="1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탐지모드를</a:t>
            </a:r>
            <a:r>
              <a:rPr lang="en-US" altLang="ko-KR" sz="22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2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설정할 수 있는 모드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22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1118" y="5612806"/>
            <a:ext cx="4074826" cy="2761916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8163913" y="5969237"/>
            <a:ext cx="1466847" cy="1363139"/>
            <a:chOff x="10210800" y="7124700"/>
            <a:chExt cx="1012822" cy="838200"/>
          </a:xfrm>
        </p:grpSpPr>
        <p:cxnSp>
          <p:nvCxnSpPr>
            <p:cNvPr id="53" name="직선 연결선 52"/>
            <p:cNvCxnSpPr/>
            <p:nvPr/>
          </p:nvCxnSpPr>
          <p:spPr>
            <a:xfrm flipV="1">
              <a:off x="10210800" y="7124700"/>
              <a:ext cx="767617" cy="328514"/>
            </a:xfrm>
            <a:prstGeom prst="line">
              <a:avLst/>
            </a:prstGeom>
            <a:ln w="63500" cap="rnd">
              <a:solidFill>
                <a:srgbClr val="A8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10393724" y="7353300"/>
              <a:ext cx="829898" cy="169001"/>
            </a:xfrm>
            <a:prstGeom prst="line">
              <a:avLst/>
            </a:prstGeom>
            <a:ln w="63500" cap="rnd">
              <a:solidFill>
                <a:srgbClr val="A8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10242186" y="7715758"/>
              <a:ext cx="566487" cy="247142"/>
            </a:xfrm>
            <a:prstGeom prst="line">
              <a:avLst/>
            </a:prstGeom>
            <a:ln w="63500" cap="rnd">
              <a:solidFill>
                <a:srgbClr val="A8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0353678" y="7652501"/>
              <a:ext cx="767858" cy="98400"/>
            </a:xfrm>
            <a:prstGeom prst="line">
              <a:avLst/>
            </a:prstGeom>
            <a:ln w="63500" cap="rnd">
              <a:solidFill>
                <a:srgbClr val="A8A18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26"/>
          <p:cNvSpPr txBox="1"/>
          <p:nvPr/>
        </p:nvSpPr>
        <p:spPr>
          <a:xfrm>
            <a:off x="2667000" y="812800"/>
            <a:ext cx="6695288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어떤 주요 기능이 있는지 소개합니다</a:t>
            </a:r>
            <a:r>
              <a:rPr lang="en-US" altLang="ko-KR" sz="2800" b="0" i="0" u="none" strike="noStrike" spc="-100" dirty="0" smtClean="0">
                <a:solidFill>
                  <a:srgbClr val="8E8C8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sz="2800" b="0" i="0" u="none" strike="noStrike" spc="-100" dirty="0">
              <a:solidFill>
                <a:srgbClr val="8E8C85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0" name="TextBox 7"/>
          <p:cNvSpPr txBox="1"/>
          <p:nvPr/>
        </p:nvSpPr>
        <p:spPr>
          <a:xfrm>
            <a:off x="927887" y="723900"/>
            <a:ext cx="2577313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 smtClean="0">
                <a:solidFill>
                  <a:srgbClr val="5B674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 소개</a:t>
            </a:r>
            <a:endParaRPr lang="ko-KR" sz="3200" b="1" i="0" u="none" strike="noStrike" dirty="0">
              <a:solidFill>
                <a:srgbClr val="5B674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35" y="1921743"/>
            <a:ext cx="3821240" cy="76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2187</Words>
  <Application>Microsoft Office PowerPoint</Application>
  <PresentationFormat>사용자 지정</PresentationFormat>
  <Paragraphs>349</Paragraphs>
  <Slides>20</Slides>
  <Notes>20</Notes>
  <HiddenSlides>0</HiddenSlides>
  <MMClips>7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Pretendard ExtraBold</vt:lpstr>
      <vt:lpstr>Pretendard Medium</vt:lpstr>
      <vt:lpstr>Calibri</vt:lpstr>
      <vt:lpstr>Pretendard SemiBold</vt:lpstr>
      <vt:lpstr>Pretendard ExtraLight</vt:lpstr>
      <vt:lpstr>맑은 고딕</vt:lpstr>
      <vt:lpstr>NanumSquare Regular</vt:lpstr>
      <vt:lpstr>Arial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156</cp:revision>
  <dcterms:created xsi:type="dcterms:W3CDTF">2006-08-16T00:00:00Z</dcterms:created>
  <dcterms:modified xsi:type="dcterms:W3CDTF">2025-02-25T07:09:34Z</dcterms:modified>
</cp:coreProperties>
</file>